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2" r:id="rId14"/>
    <p:sldId id="269" r:id="rId15"/>
    <p:sldId id="268" r:id="rId16"/>
    <p:sldId id="270" r:id="rId17"/>
    <p:sldId id="277" r:id="rId18"/>
    <p:sldId id="278" r:id="rId19"/>
    <p:sldId id="280" r:id="rId20"/>
    <p:sldId id="271" r:id="rId21"/>
    <p:sldId id="274" r:id="rId22"/>
    <p:sldId id="275" r:id="rId23"/>
    <p:sldId id="276" r:id="rId24"/>
    <p:sldId id="279" r:id="rId25"/>
    <p:sldId id="281" r:id="rId26"/>
    <p:sldId id="282" r:id="rId27"/>
    <p:sldId id="283" r:id="rId28"/>
    <p:sldId id="294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65353" autoAdjust="0"/>
  </p:normalViewPr>
  <p:slideViewPr>
    <p:cSldViewPr snapToGrid="0">
      <p:cViewPr varScale="1">
        <p:scale>
          <a:sx n="76" d="100"/>
          <a:sy n="76" d="100"/>
        </p:scale>
        <p:origin x="19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E7747-00EC-4806-B4A0-F634A1305605}" type="datetimeFigureOut">
              <a:rPr lang="ko-KR" altLang="en-US" smtClean="0"/>
              <a:t>2016-06-13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2AA49-F5C4-4F76-8BDD-EDC2A6424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75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발표할 내용은 </a:t>
            </a:r>
            <a:r>
              <a:rPr lang="en-US" altLang="ko-KR" baseline="0" dirty="0" smtClean="0"/>
              <a:t>open source </a:t>
            </a:r>
            <a:r>
              <a:rPr lang="en-US" altLang="ko-KR" baseline="0" dirty="0" err="1" smtClean="0"/>
              <a:t>hw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이유는 여러분들이 제품을 개발을 </a:t>
            </a:r>
            <a:r>
              <a:rPr lang="ko-KR" altLang="en-US" baseline="0" dirty="0" err="1" smtClean="0"/>
              <a:t>하실때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oshw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를 이용하시면 비용과 시간상 엄청난 이점이 있기 때문에 소개를 해드리게 됐습니다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569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각종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공식 </a:t>
            </a:r>
            <a:r>
              <a:rPr lang="en-US" altLang="ko-KR" baseline="0" dirty="0" smtClean="0"/>
              <a:t>shield </a:t>
            </a:r>
            <a:r>
              <a:rPr lang="ko-KR" altLang="en-US" baseline="0" dirty="0" smtClean="0"/>
              <a:t>과</a:t>
            </a:r>
            <a:r>
              <a:rPr lang="en-US" altLang="ko-KR" baseline="0" dirty="0" smtClean="0"/>
              <a:t> 3</a:t>
            </a:r>
            <a:r>
              <a:rPr lang="en-US" altLang="ko-KR" baseline="30000" dirty="0" smtClean="0"/>
              <a:t>rd</a:t>
            </a:r>
            <a:r>
              <a:rPr lang="en-US" altLang="ko-KR" baseline="0" dirty="0" smtClean="0"/>
              <a:t> party shield </a:t>
            </a:r>
            <a:r>
              <a:rPr lang="ko-KR" altLang="en-US" baseline="0" dirty="0" smtClean="0"/>
              <a:t>로 나뉘게 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공식 </a:t>
            </a:r>
            <a:r>
              <a:rPr lang="en-US" altLang="ko-KR" baseline="0" dirty="0" smtClean="0"/>
              <a:t>shield </a:t>
            </a:r>
            <a:r>
              <a:rPr lang="ko-KR" altLang="en-US" baseline="0" dirty="0" smtClean="0"/>
              <a:t>는 </a:t>
            </a:r>
            <a:r>
              <a:rPr lang="ko-KR" altLang="en-US" baseline="0" dirty="0" err="1" smtClean="0"/>
              <a:t>아두이노</a:t>
            </a:r>
            <a:r>
              <a:rPr lang="ko-KR" altLang="en-US" baseline="0" dirty="0" smtClean="0"/>
              <a:t> 재단에서 공식적으로 인증과정을 통해 개발 및 판매가 </a:t>
            </a:r>
            <a:r>
              <a:rPr lang="ko-KR" altLang="en-US" baseline="0" dirty="0" err="1" smtClean="0"/>
              <a:t>되고있는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shield </a:t>
            </a:r>
            <a:r>
              <a:rPr lang="ko-KR" altLang="en-US" baseline="0" dirty="0" smtClean="0"/>
              <a:t>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baseline="0" dirty="0" smtClean="0"/>
              <a:t> party </a:t>
            </a:r>
            <a:r>
              <a:rPr lang="ko-KR" altLang="en-US" baseline="0" dirty="0" smtClean="0"/>
              <a:t>는 </a:t>
            </a:r>
            <a:r>
              <a:rPr lang="en-US" altLang="ko-KR" baseline="0" dirty="0" err="1" smtClean="0"/>
              <a:t>oshw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의 장점을 통해서 마음껏 만들어 낸 </a:t>
            </a:r>
            <a:r>
              <a:rPr lang="en-US" altLang="ko-KR" baseline="0" dirty="0" smtClean="0"/>
              <a:t>shield </a:t>
            </a:r>
            <a:r>
              <a:rPr lang="ko-KR" altLang="en-US" baseline="0" dirty="0" smtClean="0"/>
              <a:t>로 다양한 </a:t>
            </a:r>
            <a:r>
              <a:rPr lang="en-US" altLang="ko-KR" baseline="0" dirty="0" smtClean="0"/>
              <a:t>shield </a:t>
            </a:r>
            <a:r>
              <a:rPr lang="ko-KR" altLang="en-US" baseline="0" dirty="0" smtClean="0"/>
              <a:t>들이 있다</a:t>
            </a:r>
            <a:r>
              <a:rPr lang="en-US" altLang="ko-KR" baseline="0" dirty="0" smtClean="0"/>
              <a:t>,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딱히 </a:t>
            </a:r>
            <a:r>
              <a:rPr lang="ko-KR" altLang="en-US" baseline="0" dirty="0" err="1" smtClean="0"/>
              <a:t>두개의</a:t>
            </a:r>
            <a:r>
              <a:rPr lang="ko-KR" altLang="en-US" baseline="0" dirty="0" smtClean="0"/>
              <a:t> 차이점이라면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소프트웨어의 지원이겠다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각 </a:t>
            </a:r>
            <a:r>
              <a:rPr lang="ko-KR" altLang="en-US" baseline="0" dirty="0" err="1" smtClean="0"/>
              <a:t>쉴드마다</a:t>
            </a:r>
            <a:r>
              <a:rPr lang="ko-KR" altLang="en-US" baseline="0" dirty="0" smtClean="0"/>
              <a:t> 예제소스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라이브러리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가 제공이 되는데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정식 </a:t>
            </a:r>
            <a:r>
              <a:rPr lang="ko-KR" altLang="en-US" baseline="0" dirty="0" err="1" smtClean="0"/>
              <a:t>쉴드의</a:t>
            </a:r>
            <a:r>
              <a:rPr lang="ko-KR" altLang="en-US" baseline="0" dirty="0" smtClean="0"/>
              <a:t> 경우 체계적으로 잘 지원이 되는 방면</a:t>
            </a:r>
            <a:r>
              <a:rPr lang="en-US" altLang="ko-KR" baseline="0" dirty="0" smtClean="0"/>
              <a:t>,</a:t>
            </a:r>
          </a:p>
          <a:p>
            <a:r>
              <a:rPr lang="en-US" altLang="ko-KR" baseline="0" dirty="0" smtClean="0"/>
              <a:t>3rd </a:t>
            </a:r>
            <a:r>
              <a:rPr lang="ko-KR" altLang="en-US" baseline="0" dirty="0" err="1" smtClean="0"/>
              <a:t>파티의경우</a:t>
            </a:r>
            <a:r>
              <a:rPr lang="ko-KR" altLang="en-US" baseline="0" dirty="0" smtClean="0"/>
              <a:t> 약간 부실한 경우가 많다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쉴드는</a:t>
            </a:r>
            <a:r>
              <a:rPr lang="ko-KR" altLang="en-US" baseline="0" dirty="0" smtClean="0"/>
              <a:t> 필요한대로 골라서 </a:t>
            </a:r>
            <a:r>
              <a:rPr lang="en-US" altLang="ko-KR" baseline="0" dirty="0" smtClean="0"/>
              <a:t>stack </a:t>
            </a:r>
            <a:r>
              <a:rPr lang="ko-KR" altLang="en-US" baseline="0" dirty="0" smtClean="0"/>
              <a:t>형태로 쌓으면 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해당 </a:t>
            </a:r>
            <a:r>
              <a:rPr lang="en-US" altLang="ko-KR" baseline="0" dirty="0" smtClean="0"/>
              <a:t>shield </a:t>
            </a:r>
            <a:r>
              <a:rPr lang="ko-KR" altLang="en-US" baseline="0" dirty="0" smtClean="0"/>
              <a:t>들을 개발해서 </a:t>
            </a:r>
            <a:r>
              <a:rPr lang="ko-KR" altLang="en-US" baseline="0" dirty="0" err="1" smtClean="0"/>
              <a:t>먹고사는</a:t>
            </a:r>
            <a:r>
              <a:rPr lang="ko-KR" altLang="en-US" baseline="0" dirty="0" smtClean="0"/>
              <a:t> 회사가 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014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총 </a:t>
            </a:r>
            <a:r>
              <a:rPr lang="en-US" altLang="ko-KR" dirty="0" smtClean="0"/>
              <a:t>463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쉴드가</a:t>
            </a:r>
            <a:r>
              <a:rPr lang="ko-KR" altLang="en-US" dirty="0" smtClean="0"/>
              <a:t> 등록되어있고 계속 추가가 </a:t>
            </a:r>
            <a:r>
              <a:rPr lang="ko-KR" altLang="en-US" dirty="0" err="1" smtClean="0"/>
              <a:t>되고있다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쉴드는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위와같이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stack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으로 </a:t>
            </a:r>
            <a:r>
              <a:rPr lang="ko-KR" altLang="en-US" baseline="0" dirty="0" err="1" smtClean="0"/>
              <a:t>쌓을수도있다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03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3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국내에서도 쉽게 </a:t>
            </a:r>
            <a:r>
              <a:rPr lang="ko-KR" altLang="en-US" dirty="0" err="1" smtClean="0"/>
              <a:t>구할수있으며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가격적인 </a:t>
            </a:r>
            <a:r>
              <a:rPr lang="ko-KR" altLang="en-US" baseline="0" dirty="0" err="1" smtClean="0"/>
              <a:t>매리트도</a:t>
            </a:r>
            <a:r>
              <a:rPr lang="ko-KR" altLang="en-US" baseline="0" dirty="0" smtClean="0"/>
              <a:t> 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일반적으로 </a:t>
            </a:r>
            <a:r>
              <a:rPr lang="en-US" altLang="ko-KR" baseline="0" dirty="0" err="1" smtClean="0"/>
              <a:t>avr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을 개발하게 되면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빵판에</a:t>
            </a:r>
            <a:r>
              <a:rPr lang="ko-KR" altLang="en-US" baseline="0" dirty="0" smtClean="0"/>
              <a:t> 조그만 모듈형태의 보드를 사용하여 개발을 </a:t>
            </a:r>
            <a:r>
              <a:rPr lang="ko-KR" altLang="en-US" baseline="0" dirty="0" err="1" smtClean="0"/>
              <a:t>하게되는데</a:t>
            </a:r>
            <a:endParaRPr lang="en-US" altLang="ko-KR" baseline="0" dirty="0" smtClean="0"/>
          </a:p>
          <a:p>
            <a:r>
              <a:rPr lang="ko-KR" altLang="en-US" baseline="0" dirty="0" smtClean="0"/>
              <a:t>이때 </a:t>
            </a:r>
            <a:r>
              <a:rPr lang="en-US" altLang="ko-KR" baseline="0" dirty="0" err="1" smtClean="0"/>
              <a:t>isp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까지 구매를 </a:t>
            </a:r>
            <a:r>
              <a:rPr lang="ko-KR" altLang="en-US" baseline="0" dirty="0" err="1" smtClean="0"/>
              <a:t>하게되면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가격이 비싸진다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하지만 </a:t>
            </a:r>
            <a:r>
              <a:rPr lang="ko-KR" altLang="en-US" baseline="0" dirty="0" err="1" smtClean="0"/>
              <a:t>아두이노는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단품으로</a:t>
            </a:r>
            <a:r>
              <a:rPr lang="ko-KR" altLang="en-US" baseline="0" dirty="0" smtClean="0"/>
              <a:t> 구매하면 모든 개발이 끝난다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92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교육용이기도 하고</a:t>
            </a:r>
            <a:r>
              <a:rPr lang="en-US" altLang="ko-KR" dirty="0" smtClean="0"/>
              <a:t>..</a:t>
            </a:r>
          </a:p>
          <a:p>
            <a:r>
              <a:rPr lang="ko-KR" altLang="en-US" dirty="0" smtClean="0"/>
              <a:t>가난한 나라에 보급을 하려고 했다는 </a:t>
            </a:r>
            <a:r>
              <a:rPr lang="ko-KR" altLang="en-US" dirty="0" err="1" smtClean="0"/>
              <a:t>소문도있다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개당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만원정도의</a:t>
            </a:r>
            <a:r>
              <a:rPr lang="ko-KR" altLang="en-US" dirty="0" smtClean="0"/>
              <a:t> 가격에 실제 인터넷 </a:t>
            </a:r>
            <a:r>
              <a:rPr lang="ko-KR" altLang="en-US" dirty="0" err="1" smtClean="0"/>
              <a:t>브라우징과</a:t>
            </a:r>
            <a:r>
              <a:rPr lang="ko-KR" altLang="en-US" dirty="0" smtClean="0"/>
              <a:t> 간단한 게임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프로그래밍이 모두 가능하다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랜선도</a:t>
            </a:r>
            <a:r>
              <a:rPr lang="ko-KR" altLang="en-US" dirty="0" smtClean="0"/>
              <a:t> 있으니</a:t>
            </a:r>
            <a:r>
              <a:rPr lang="en-US" altLang="ko-KR" dirty="0" smtClean="0"/>
              <a:t>..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만원정도의</a:t>
            </a:r>
            <a:r>
              <a:rPr lang="ko-KR" altLang="en-US" dirty="0" smtClean="0"/>
              <a:t> 가격에 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 full feature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돌아가는 </a:t>
            </a:r>
            <a:r>
              <a:rPr lang="ko-KR" altLang="en-US" baseline="0" dirty="0" err="1" smtClean="0"/>
              <a:t>가성비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특히 </a:t>
            </a:r>
            <a:r>
              <a:rPr lang="en-US" altLang="ko-KR" baseline="0" dirty="0" err="1" smtClean="0"/>
              <a:t>usb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있기 때문에 각종장치들을 연결하기도 쉽다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</a:t>
            </a:r>
            <a:r>
              <a:rPr lang="en-US" altLang="ko-KR" baseline="0" dirty="0" smtClean="0">
                <a:sym typeface="Wingdings" panose="05000000000000000000" pitchFamily="2" charset="2"/>
              </a:rPr>
              <a:t> </a:t>
            </a:r>
            <a:r>
              <a:rPr lang="ko-KR" altLang="en-US" baseline="0" dirty="0" err="1" smtClean="0">
                <a:sym typeface="Wingdings" panose="05000000000000000000" pitchFamily="2" charset="2"/>
              </a:rPr>
              <a:t>리눅스에서</a:t>
            </a:r>
            <a:r>
              <a:rPr lang="ko-KR" altLang="en-US" baseline="0" dirty="0" smtClean="0">
                <a:sym typeface="Wingdings" panose="05000000000000000000" pitchFamily="2" charset="2"/>
              </a:rPr>
              <a:t> </a:t>
            </a:r>
            <a:r>
              <a:rPr lang="en-US" altLang="ko-KR" baseline="0" dirty="0" err="1" smtClean="0">
                <a:sym typeface="Wingdings" panose="05000000000000000000" pitchFamily="2" charset="2"/>
              </a:rPr>
              <a:t>usb</a:t>
            </a:r>
            <a:r>
              <a:rPr lang="en-US" altLang="ko-KR" baseline="0" dirty="0" smtClean="0">
                <a:sym typeface="Wingdings" panose="05000000000000000000" pitchFamily="2" charset="2"/>
              </a:rPr>
              <a:t> </a:t>
            </a:r>
            <a:r>
              <a:rPr lang="ko-KR" altLang="en-US" baseline="0" dirty="0" smtClean="0">
                <a:sym typeface="Wingdings" panose="05000000000000000000" pitchFamily="2" charset="2"/>
              </a:rPr>
              <a:t>프로파일만 넣으면 되기 때문에 확장도 쉽다</a:t>
            </a:r>
            <a:r>
              <a:rPr lang="en-US" altLang="ko-KR" baseline="0" dirty="0" smtClean="0">
                <a:sym typeface="Wingdings" panose="05000000000000000000" pitchFamily="2" charset="2"/>
              </a:rPr>
              <a:t>,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66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Compute </a:t>
            </a:r>
            <a:r>
              <a:rPr lang="ko-KR" altLang="en-US" dirty="0" smtClean="0"/>
              <a:t>모듈은 새로운 </a:t>
            </a:r>
            <a:r>
              <a:rPr lang="ko-KR" altLang="en-US" dirty="0" err="1" smtClean="0"/>
              <a:t>확장성을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재시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779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287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국내에서도 구하기 쉽다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현재는 각종 동호회에서 장난감식으로 많이 </a:t>
            </a:r>
            <a:r>
              <a:rPr lang="ko-KR" altLang="en-US" dirty="0" err="1" smtClean="0"/>
              <a:t>사용하고있다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196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확대사진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Spi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지원 </a:t>
            </a:r>
            <a:r>
              <a:rPr lang="en-US" altLang="ko-KR" dirty="0" smtClean="0"/>
              <a:t>/ </a:t>
            </a:r>
            <a:r>
              <a:rPr lang="en-US" altLang="ko-KR" dirty="0" err="1" smtClean="0"/>
              <a:t>uart</a:t>
            </a:r>
            <a:r>
              <a:rPr lang="ko-KR" altLang="en-US" dirty="0" smtClean="0"/>
              <a:t>으로 인해 역시 외부장치 연동도 쉽다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리눅스의</a:t>
            </a:r>
            <a:r>
              <a:rPr lang="ko-KR" altLang="en-US" dirty="0" smtClean="0"/>
              <a:t> 지원으로 인해 복잡한 </a:t>
            </a:r>
            <a:r>
              <a:rPr lang="ko-KR" altLang="en-US" dirty="0" err="1" smtClean="0"/>
              <a:t>어플리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케이션도</a:t>
            </a:r>
            <a:r>
              <a:rPr lang="ko-KR" altLang="en-US" dirty="0" smtClean="0"/>
              <a:t> 쉽게 </a:t>
            </a:r>
            <a:r>
              <a:rPr lang="ko-KR" altLang="en-US" dirty="0" err="1" smtClean="0"/>
              <a:t>돌릴수있다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508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바로 케이스를</a:t>
            </a:r>
            <a:r>
              <a:rPr lang="ko-KR" altLang="en-US" baseline="0" dirty="0" smtClean="0"/>
              <a:t> 씌워서 원하는 곳에 비치하여 </a:t>
            </a:r>
            <a:r>
              <a:rPr lang="ko-KR" altLang="en-US" baseline="0" dirty="0" err="1" smtClean="0"/>
              <a:t>쓸수있도록</a:t>
            </a:r>
            <a:r>
              <a:rPr lang="ko-KR" altLang="en-US" baseline="0" dirty="0" smtClean="0"/>
              <a:t> 함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9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특히 소프트웨어도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형태로 </a:t>
            </a:r>
            <a:r>
              <a:rPr lang="ko-KR" altLang="en-US" dirty="0" err="1" smtClean="0"/>
              <a:t>제공한다는것은</a:t>
            </a:r>
            <a:r>
              <a:rPr lang="ko-KR" altLang="en-US" dirty="0" smtClean="0"/>
              <a:t> 개발기간 단축</a:t>
            </a:r>
            <a:r>
              <a:rPr lang="ko-KR" altLang="en-US" baseline="0" dirty="0" smtClean="0"/>
              <a:t> 및 코드의 신뢰성에도 꽤나 큰 효과를 본다</a:t>
            </a:r>
            <a:r>
              <a:rPr lang="en-US" altLang="ko-KR" baseline="0" dirty="0" smtClean="0"/>
              <a:t>,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324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Cape </a:t>
            </a:r>
            <a:r>
              <a:rPr lang="ko-KR" altLang="en-US" dirty="0" smtClean="0"/>
              <a:t>망토</a:t>
            </a:r>
            <a:endParaRPr lang="en-US" altLang="ko-KR" dirty="0" smtClean="0"/>
          </a:p>
          <a:p>
            <a:r>
              <a:rPr lang="ko-KR" altLang="en-US" dirty="0" err="1" smtClean="0"/>
              <a:t>라즈베리파이의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다양하지는 않다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하지만 역시 </a:t>
            </a:r>
            <a:r>
              <a:rPr lang="en-US" altLang="ko-KR" dirty="0" smtClean="0"/>
              <a:t>USB</a:t>
            </a:r>
            <a:r>
              <a:rPr lang="en-US" altLang="ko-KR" baseline="0" dirty="0" smtClean="0"/>
              <a:t> / OS </a:t>
            </a:r>
            <a:r>
              <a:rPr lang="ko-KR" altLang="en-US" baseline="0" dirty="0" smtClean="0"/>
              <a:t>의 사용으로 인해 </a:t>
            </a:r>
            <a:r>
              <a:rPr lang="ko-KR" altLang="en-US" baseline="0" dirty="0" err="1" smtClean="0"/>
              <a:t>원하는것은</a:t>
            </a:r>
            <a:r>
              <a:rPr lang="ko-KR" altLang="en-US" baseline="0" dirty="0" smtClean="0"/>
              <a:t> 다 </a:t>
            </a:r>
            <a:r>
              <a:rPr lang="en-US" altLang="ko-KR" baseline="0" dirty="0" err="1" smtClean="0"/>
              <a:t>usb</a:t>
            </a:r>
            <a:r>
              <a:rPr lang="en-US" altLang="ko-KR" baseline="0" dirty="0" smtClean="0"/>
              <a:t> profile 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붙이면된다</a:t>
            </a:r>
            <a:r>
              <a:rPr lang="en-US" altLang="ko-KR" baseline="0" dirty="0" smtClean="0"/>
              <a:t>,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832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최근에 나온 </a:t>
            </a:r>
            <a:r>
              <a:rPr lang="en-US" altLang="ko-KR" dirty="0" smtClean="0"/>
              <a:t>computing </a:t>
            </a:r>
            <a:r>
              <a:rPr lang="ko-KR" altLang="en-US" dirty="0" smtClean="0"/>
              <a:t>보드의 경우 </a:t>
            </a:r>
            <a:r>
              <a:rPr lang="en-US" altLang="ko-KR" dirty="0" err="1" smtClean="0"/>
              <a:t>sdram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슬롯 형태로 </a:t>
            </a:r>
            <a:r>
              <a:rPr lang="ko-KR" altLang="en-US" dirty="0" err="1" smtClean="0"/>
              <a:t>꽂을수있게</a:t>
            </a:r>
            <a:r>
              <a:rPr lang="ko-KR" altLang="en-US" dirty="0" smtClean="0"/>
              <a:t> 되어있다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컴퓨팅 파워가 </a:t>
            </a:r>
            <a:r>
              <a:rPr lang="ko-KR" altLang="en-US" dirty="0" err="1" smtClean="0"/>
              <a:t>좋기때문에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왠만한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웹서버는</a:t>
            </a:r>
            <a:r>
              <a:rPr lang="ko-KR" altLang="en-US" dirty="0" smtClean="0"/>
              <a:t> 잘 돌린다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얼마전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검색한바로는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대학교에 프로젝트 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외부 </a:t>
            </a:r>
            <a:r>
              <a:rPr lang="ko-KR" altLang="en-US" dirty="0" err="1" smtClean="0"/>
              <a:t>격오지에</a:t>
            </a:r>
            <a:r>
              <a:rPr lang="ko-KR" altLang="en-US" dirty="0" smtClean="0"/>
              <a:t> 날씨 측정해서 직접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식으로 계산하여 분산서버 형태로 제공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각종 </a:t>
            </a:r>
            <a:r>
              <a:rPr lang="en-US" altLang="ko-KR" dirty="0" err="1" smtClean="0"/>
              <a:t>os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커스터마이징을</a:t>
            </a:r>
            <a:r>
              <a:rPr lang="ko-KR" altLang="en-US" dirty="0" smtClean="0"/>
              <a:t> 하여 특정 목적으로 활용가능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대당 소비전력이 </a:t>
            </a:r>
            <a:r>
              <a:rPr lang="ko-KR" altLang="en-US" dirty="0" err="1" smtClean="0"/>
              <a:t>작기때문에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비트코인채굴기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691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특히 </a:t>
            </a:r>
            <a:r>
              <a:rPr lang="en-US" altLang="ko-KR" dirty="0" smtClean="0"/>
              <a:t>cloud9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지원이라는것이</a:t>
            </a:r>
            <a:r>
              <a:rPr lang="ko-KR" altLang="en-US" baseline="0" dirty="0" smtClean="0"/>
              <a:t> 획기적</a:t>
            </a:r>
            <a:endParaRPr lang="en-US" altLang="ko-KR" baseline="0" dirty="0" smtClean="0"/>
          </a:p>
          <a:p>
            <a:r>
              <a:rPr lang="ko-KR" altLang="en-US" baseline="0" dirty="0" smtClean="0"/>
              <a:t>단순히 개발을 </a:t>
            </a:r>
            <a:r>
              <a:rPr lang="ko-KR" altLang="en-US" baseline="0" dirty="0" err="1" smtClean="0"/>
              <a:t>하기위해서</a:t>
            </a:r>
            <a:r>
              <a:rPr lang="ko-KR" altLang="en-US" baseline="0" dirty="0" smtClean="0"/>
              <a:t> 아무런 도구도 </a:t>
            </a:r>
            <a:r>
              <a:rPr lang="ko-KR" altLang="en-US" baseline="0" dirty="0" err="1" smtClean="0"/>
              <a:t>필요없다</a:t>
            </a:r>
            <a:endParaRPr lang="en-US" altLang="ko-KR" baseline="0" dirty="0" smtClean="0"/>
          </a:p>
          <a:p>
            <a:r>
              <a:rPr lang="ko-KR" altLang="en-US" baseline="0" dirty="0" smtClean="0"/>
              <a:t>단말과 </a:t>
            </a:r>
            <a:r>
              <a:rPr lang="en-US" altLang="ko-KR" baseline="0" dirty="0" err="1" smtClean="0"/>
              <a:t>usb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를 연결하게 되면 가상 </a:t>
            </a:r>
            <a:r>
              <a:rPr lang="ko-KR" altLang="en-US" baseline="0" dirty="0" err="1" smtClean="0"/>
              <a:t>이더넷으로</a:t>
            </a:r>
            <a:r>
              <a:rPr lang="ko-KR" altLang="en-US" baseline="0" dirty="0" smtClean="0"/>
              <a:t> 장치가 잡혀서 단말과 통신이 가능하며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해당 단말에 </a:t>
            </a:r>
            <a:r>
              <a:rPr lang="ko-KR" altLang="en-US" baseline="0" dirty="0" err="1" smtClean="0"/>
              <a:t>웹브라우져로</a:t>
            </a:r>
            <a:r>
              <a:rPr lang="ko-KR" altLang="en-US" baseline="0" dirty="0" smtClean="0"/>
              <a:t> 접속을 하게 되면 개발도구가 </a:t>
            </a:r>
            <a:r>
              <a:rPr lang="ko-KR" altLang="en-US" baseline="0" dirty="0" err="1" smtClean="0"/>
              <a:t>바로떠서</a:t>
            </a:r>
            <a:r>
              <a:rPr lang="ko-KR" altLang="en-US" baseline="0" dirty="0" smtClean="0"/>
              <a:t> 바로 개발시작가능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633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364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역</a:t>
            </a:r>
            <a:r>
              <a:rPr lang="ko-KR" altLang="en-US" baseline="0" dirty="0" smtClean="0"/>
              <a:t>시 별도의 페이지에서 </a:t>
            </a:r>
            <a:r>
              <a:rPr lang="en-US" altLang="ko-KR" baseline="0" dirty="0" smtClean="0"/>
              <a:t>cape </a:t>
            </a:r>
            <a:r>
              <a:rPr lang="ko-KR" altLang="en-US" baseline="0" dirty="0" smtClean="0"/>
              <a:t>들을 제작 하여 판매</a:t>
            </a:r>
            <a:endParaRPr lang="en-US" altLang="ko-KR" baseline="0" dirty="0" smtClean="0"/>
          </a:p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에서도 </a:t>
            </a:r>
            <a:r>
              <a:rPr lang="en-US" altLang="ko-KR" baseline="0" dirty="0" smtClean="0"/>
              <a:t>LCD / </a:t>
            </a:r>
            <a:r>
              <a:rPr lang="ko-KR" altLang="en-US" baseline="0" dirty="0" smtClean="0"/>
              <a:t>터치 등등 미니 컴퓨터로 </a:t>
            </a:r>
            <a:r>
              <a:rPr lang="ko-KR" altLang="en-US" baseline="0" dirty="0" err="1" smtClean="0"/>
              <a:t>제작가능한</a:t>
            </a:r>
            <a:r>
              <a:rPr lang="ko-KR" altLang="en-US" baseline="0" dirty="0" smtClean="0"/>
              <a:t> 파트들을 판매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90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중국판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라즈베리파이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중국에서 </a:t>
            </a:r>
            <a:r>
              <a:rPr lang="ko-KR" altLang="en-US" dirty="0" err="1" smtClean="0"/>
              <a:t>대량찍어내는중</a:t>
            </a:r>
            <a:r>
              <a:rPr lang="en-US" altLang="ko-KR" dirty="0" smtClean="0"/>
              <a:t>..</a:t>
            </a:r>
          </a:p>
          <a:p>
            <a:r>
              <a:rPr lang="ko-KR" altLang="en-US" dirty="0" smtClean="0"/>
              <a:t>인기가 많아서 한동안 품절만 돼다가 요즘은 구하기 </a:t>
            </a:r>
            <a:r>
              <a:rPr lang="ko-KR" altLang="en-US" dirty="0" err="1" smtClean="0"/>
              <a:t>쉬운것으로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알고있음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우분투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리눅스</a:t>
            </a:r>
            <a:r>
              <a:rPr lang="ko-KR" altLang="en-US" dirty="0" smtClean="0"/>
              <a:t> 모두 사용가능</a:t>
            </a:r>
            <a:r>
              <a:rPr lang="en-US" altLang="ko-KR" dirty="0" err="1" smtClean="0"/>
              <a:t>Sats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인터페이스</a:t>
            </a:r>
            <a:endParaRPr lang="en-US" altLang="ko-KR" baseline="0" dirty="0" smtClean="0"/>
          </a:p>
          <a:p>
            <a:r>
              <a:rPr lang="en-US" altLang="ko-KR" baseline="0" dirty="0" smtClean="0"/>
              <a:t>1</a:t>
            </a:r>
            <a:r>
              <a:rPr lang="ko-KR" altLang="en-US" baseline="0" dirty="0" err="1" smtClean="0"/>
              <a:t>기가램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Coretex</a:t>
            </a:r>
            <a:r>
              <a:rPr lang="en-US" altLang="ko-KR" baseline="0" dirty="0" smtClean="0"/>
              <a:t> A8 </a:t>
            </a:r>
            <a:r>
              <a:rPr lang="ko-KR" altLang="en-US" baseline="0" dirty="0" err="1" smtClean="0"/>
              <a:t>쿼드코어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국내에서 약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만원에 판매 중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500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현재 </a:t>
            </a:r>
            <a:r>
              <a:rPr lang="ko-KR" altLang="en-US" dirty="0" err="1" smtClean="0"/>
              <a:t>스타트업으로</a:t>
            </a:r>
            <a:r>
              <a:rPr lang="ko-KR" altLang="en-US" dirty="0" smtClean="0"/>
              <a:t> 투자를 받아 개발중인 보드</a:t>
            </a:r>
            <a:endParaRPr lang="en-US" altLang="ko-KR" dirty="0" smtClean="0"/>
          </a:p>
          <a:p>
            <a:r>
              <a:rPr lang="ko-KR" altLang="en-US" dirty="0" err="1" smtClean="0"/>
              <a:t>안드로이드로</a:t>
            </a:r>
            <a:r>
              <a:rPr lang="ko-KR" altLang="en-US" dirty="0" smtClean="0"/>
              <a:t> 동작이 되고</a:t>
            </a:r>
            <a:endParaRPr lang="en-US" altLang="ko-KR" dirty="0" smtClean="0"/>
          </a:p>
          <a:p>
            <a:r>
              <a:rPr lang="ko-KR" altLang="en-US" dirty="0" smtClean="0"/>
              <a:t>기존의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쉴드를</a:t>
            </a:r>
            <a:r>
              <a:rPr lang="ko-KR" altLang="en-US" dirty="0" smtClean="0"/>
              <a:t> 모두 사용이 가능한 형태로 </a:t>
            </a:r>
            <a:r>
              <a:rPr lang="ko-KR" altLang="en-US" dirty="0" err="1" smtClean="0"/>
              <a:t>제작중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듀얼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cpu</a:t>
            </a:r>
            <a:r>
              <a:rPr lang="en-US" altLang="ko-KR" baseline="0" dirty="0" smtClean="0"/>
              <a:t> : (</a:t>
            </a:r>
            <a:r>
              <a:rPr lang="ko-KR" altLang="en-US" baseline="0" dirty="0" err="1" smtClean="0"/>
              <a:t>아두이노를</a:t>
            </a:r>
            <a:r>
              <a:rPr lang="ko-KR" altLang="en-US" baseline="0" dirty="0" smtClean="0"/>
              <a:t> 동작시키기 위한 </a:t>
            </a:r>
            <a:r>
              <a:rPr lang="en-US" altLang="ko-KR" baseline="0" dirty="0" err="1" smtClean="0"/>
              <a:t>cpu</a:t>
            </a:r>
            <a:r>
              <a:rPr lang="en-US" altLang="ko-KR" baseline="0" dirty="0" smtClean="0"/>
              <a:t>) + </a:t>
            </a:r>
            <a:r>
              <a:rPr lang="ko-KR" altLang="en-US" baseline="0" dirty="0" smtClean="0"/>
              <a:t>메인 </a:t>
            </a:r>
            <a:r>
              <a:rPr lang="en-US" altLang="ko-KR" baseline="0" dirty="0" err="1" smtClean="0"/>
              <a:t>cpu</a:t>
            </a:r>
            <a:r>
              <a:rPr lang="en-US" altLang="ko-KR" baseline="0" dirty="0" smtClean="0"/>
              <a:t> ( cortex – A9 </a:t>
            </a:r>
            <a:r>
              <a:rPr lang="ko-KR" altLang="en-US" baseline="0" dirty="0" err="1" smtClean="0"/>
              <a:t>쿼드</a:t>
            </a:r>
            <a:r>
              <a:rPr lang="ko-KR" altLang="en-US" baseline="0" dirty="0" smtClean="0"/>
              <a:t> 코어</a:t>
            </a:r>
            <a:r>
              <a:rPr lang="en-US" altLang="ko-KR" baseline="0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Wifi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모듈 포함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기가 램</a:t>
            </a:r>
            <a:endParaRPr lang="en-US" altLang="ko-KR" dirty="0" smtClean="0"/>
          </a:p>
          <a:p>
            <a:r>
              <a:rPr lang="en-US" altLang="ko-KR" dirty="0" err="1" smtClean="0"/>
              <a:t>Sata</a:t>
            </a:r>
            <a:r>
              <a:rPr lang="en-US" altLang="ko-KR" baseline="0" dirty="0" smtClean="0"/>
              <a:t> </a:t>
            </a:r>
          </a:p>
          <a:p>
            <a:r>
              <a:rPr lang="ko-KR" altLang="en-US" baseline="0" dirty="0" smtClean="0"/>
              <a:t>카메라 커넥터</a:t>
            </a:r>
            <a:endParaRPr lang="en-US" altLang="ko-KR" baseline="0" dirty="0" smtClean="0"/>
          </a:p>
          <a:p>
            <a:r>
              <a:rPr lang="en-US" altLang="ko-KR" baseline="0" dirty="0" smtClean="0"/>
              <a:t>Mic audio </a:t>
            </a:r>
          </a:p>
          <a:p>
            <a:r>
              <a:rPr lang="ko-KR" altLang="en-US" baseline="0" dirty="0" smtClean="0"/>
              <a:t>비디오 아웃풋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랜선</a:t>
            </a:r>
            <a:endParaRPr lang="en-US" altLang="ko-KR" baseline="0" dirty="0" smtClean="0"/>
          </a:p>
          <a:p>
            <a:r>
              <a:rPr lang="en-US" altLang="ko-KR" baseline="0" dirty="0" smtClean="0"/>
              <a:t>3d 2d </a:t>
            </a:r>
            <a:r>
              <a:rPr lang="ko-KR" altLang="en-US" baseline="0" dirty="0" smtClean="0"/>
              <a:t>가속기 포함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505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한국에서 만든 </a:t>
            </a:r>
            <a:r>
              <a:rPr lang="en-US" altLang="ko-KR" dirty="0" err="1" smtClean="0"/>
              <a:t>oshw</a:t>
            </a:r>
            <a:endParaRPr lang="en-US" altLang="ko-KR" dirty="0" smtClean="0"/>
          </a:p>
          <a:p>
            <a:r>
              <a:rPr lang="ko-KR" altLang="en-US" dirty="0" smtClean="0"/>
              <a:t>기존의 삼성 개발자들이 </a:t>
            </a:r>
            <a:r>
              <a:rPr lang="ko-KR" altLang="en-US" dirty="0" err="1" smtClean="0"/>
              <a:t>나와서만든것으로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알고있음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주로 삼성 </a:t>
            </a:r>
            <a:r>
              <a:rPr lang="ko-KR" altLang="en-US" dirty="0" err="1" smtClean="0"/>
              <a:t>엑시노스</a:t>
            </a:r>
            <a:r>
              <a:rPr lang="ko-KR" altLang="en-US" dirty="0" smtClean="0"/>
              <a:t> 기반의 </a:t>
            </a:r>
            <a:r>
              <a:rPr lang="en-US" altLang="ko-KR" dirty="0" err="1" smtClean="0"/>
              <a:t>hw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제작</a:t>
            </a:r>
            <a:endParaRPr lang="en-US" altLang="ko-KR" baseline="0" dirty="0" smtClean="0"/>
          </a:p>
          <a:p>
            <a:r>
              <a:rPr lang="ko-KR" altLang="en-US" dirty="0" smtClean="0"/>
              <a:t>굉장한 고사양의 </a:t>
            </a:r>
            <a:r>
              <a:rPr lang="en-US" altLang="ko-KR" dirty="0" err="1" smtClean="0"/>
              <a:t>cpu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448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인텔이 </a:t>
            </a:r>
            <a:r>
              <a:rPr lang="en-US" altLang="ko-KR" dirty="0" err="1" smtClean="0"/>
              <a:t>avr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이나 </a:t>
            </a:r>
            <a:r>
              <a:rPr lang="en-US" altLang="ko-KR" dirty="0" err="1" smtClean="0"/>
              <a:t>coretax</a:t>
            </a:r>
            <a:r>
              <a:rPr lang="en-US" altLang="ko-KR" baseline="0" dirty="0" smtClean="0"/>
              <a:t> m </a:t>
            </a:r>
            <a:r>
              <a:rPr lang="ko-KR" altLang="en-US" baseline="0" dirty="0" smtClean="0"/>
              <a:t>과 같은 포지션 </a:t>
            </a:r>
            <a:r>
              <a:rPr lang="ko-KR" altLang="en-US" baseline="0" dirty="0" err="1" smtClean="0"/>
              <a:t>타겟으로</a:t>
            </a:r>
            <a:r>
              <a:rPr lang="ko-KR" altLang="en-US" baseline="0" dirty="0" smtClean="0"/>
              <a:t> 내놓은 </a:t>
            </a:r>
            <a:r>
              <a:rPr lang="en-US" altLang="ko-KR" baseline="0" dirty="0" err="1" smtClean="0"/>
              <a:t>cpu</a:t>
            </a:r>
            <a:r>
              <a:rPr lang="en-US" altLang="ko-KR" baseline="0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먼저 갈릴레오 출시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갈릴레오 보드는 현재 </a:t>
            </a:r>
            <a:r>
              <a:rPr lang="ko-KR" altLang="en-US" dirty="0" err="1" smtClean="0"/>
              <a:t>리눅스포팅이</a:t>
            </a:r>
            <a:r>
              <a:rPr lang="ko-KR" altLang="en-US" dirty="0" smtClean="0"/>
              <a:t> 되어있다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특히 </a:t>
            </a:r>
            <a:r>
              <a:rPr lang="en-US" altLang="ko-KR" dirty="0" smtClean="0"/>
              <a:t>x86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용 </a:t>
            </a:r>
            <a:r>
              <a:rPr lang="ko-KR" altLang="en-US" baseline="0" dirty="0" err="1" smtClean="0"/>
              <a:t>리눅스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커널이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포팅되어있다는점이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조금더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개발할때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확정성이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유용할것이라는</a:t>
            </a:r>
            <a:r>
              <a:rPr lang="ko-KR" altLang="en-US" baseline="0" dirty="0" smtClean="0"/>
              <a:t> 예상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하지만 실제 사용해본 유저들은 </a:t>
            </a:r>
            <a:r>
              <a:rPr lang="ko-KR" altLang="en-US" baseline="0" dirty="0" err="1" smtClean="0"/>
              <a:t>아두이노에</a:t>
            </a:r>
            <a:r>
              <a:rPr lang="ko-KR" altLang="en-US" baseline="0" dirty="0" smtClean="0"/>
              <a:t> 비해 </a:t>
            </a:r>
            <a:r>
              <a:rPr lang="ko-KR" altLang="en-US" baseline="0" dirty="0" err="1" smtClean="0"/>
              <a:t>나은점이</a:t>
            </a:r>
            <a:r>
              <a:rPr lang="ko-KR" altLang="en-US" baseline="0" dirty="0" smtClean="0"/>
              <a:t> 별로 없다고 평가</a:t>
            </a:r>
            <a:r>
              <a:rPr lang="en-US" altLang="ko-KR" baseline="0" dirty="0" smtClean="0"/>
              <a:t>..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592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갈릴레오</a:t>
            </a:r>
            <a:r>
              <a:rPr lang="ko-KR" altLang="en-US" baseline="0" dirty="0" smtClean="0"/>
              <a:t>는 생각보다 컴퓨팅 파워가 별로였다는 평가가 많다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그래서 인텔은 에디슨을 더 </a:t>
            </a:r>
            <a:r>
              <a:rPr lang="ko-KR" altLang="en-US" dirty="0" err="1" smtClean="0"/>
              <a:t>밀고있는</a:t>
            </a:r>
            <a:r>
              <a:rPr lang="ko-KR" altLang="en-US" dirty="0" smtClean="0"/>
              <a:t> 형태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Sd</a:t>
            </a:r>
            <a:r>
              <a:rPr lang="en-US" altLang="ko-KR" dirty="0" smtClean="0"/>
              <a:t> </a:t>
            </a:r>
            <a:r>
              <a:rPr lang="ko-KR" altLang="en-US" dirty="0" smtClean="0"/>
              <a:t>카드 사이즈에</a:t>
            </a:r>
            <a:r>
              <a:rPr lang="en-US" altLang="ko-KR" dirty="0" smtClean="0"/>
              <a:t>…</a:t>
            </a:r>
          </a:p>
          <a:p>
            <a:r>
              <a:rPr lang="en-US" altLang="ko-KR" dirty="0" err="1" smtClean="0"/>
              <a:t>Wifi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x86</a:t>
            </a:r>
            <a:r>
              <a:rPr lang="ko-KR" altLang="en-US" dirty="0" smtClean="0"/>
              <a:t>계열의 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포팅되어있다는것이</a:t>
            </a:r>
            <a:r>
              <a:rPr lang="ko-KR" altLang="en-US" dirty="0" smtClean="0"/>
              <a:t> 놀랍다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특히 현재 인텔에서는 에디슨 플랫폼의 모토를 </a:t>
            </a:r>
            <a:r>
              <a:rPr lang="en-US" altLang="ko-KR" dirty="0" smtClean="0"/>
              <a:t>what</a:t>
            </a:r>
            <a:r>
              <a:rPr lang="en-US" altLang="ko-KR" baseline="0" dirty="0" smtClean="0"/>
              <a:t> will you make? </a:t>
            </a:r>
            <a:r>
              <a:rPr lang="ko-KR" altLang="en-US" baseline="0" dirty="0" smtClean="0"/>
              <a:t>로 뭐든 만들어보라고 </a:t>
            </a:r>
            <a:r>
              <a:rPr lang="ko-KR" altLang="en-US" baseline="0" dirty="0" err="1" smtClean="0"/>
              <a:t>자신있게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말하고있음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실제 인텔에서는 에디슨 플랫폼으로 경진대회를 열었고 </a:t>
            </a:r>
            <a:r>
              <a:rPr lang="en-US" altLang="ko-KR" baseline="0" dirty="0" smtClean="0"/>
              <a:t>500</a:t>
            </a:r>
            <a:r>
              <a:rPr lang="ko-KR" altLang="en-US" baseline="0" dirty="0" smtClean="0"/>
              <a:t>만 달러가 상금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71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정의나 개념조차도 정확하게 통일되지 않아 아직까지도 업계에서는 관련 논의를 진행하고 있는 상태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Opensource</a:t>
            </a:r>
            <a:r>
              <a:rPr lang="en-US" altLang="ko-KR" dirty="0" smtClean="0"/>
              <a:t> HW </a:t>
            </a:r>
            <a:r>
              <a:rPr lang="ko-KR" altLang="en-US" dirty="0" smtClean="0"/>
              <a:t>라는 개념이 정확하게 </a:t>
            </a:r>
            <a:r>
              <a:rPr lang="ko-KR" altLang="en-US" dirty="0" err="1" smtClean="0"/>
              <a:t>자리잡고있지는</a:t>
            </a:r>
            <a:r>
              <a:rPr lang="ko-KR" altLang="en-US" dirty="0" smtClean="0"/>
              <a:t> 않지만 </a:t>
            </a:r>
            <a:r>
              <a:rPr lang="en-US" altLang="ko-KR" dirty="0" smtClean="0"/>
              <a:t>OSHWA </a:t>
            </a:r>
            <a:r>
              <a:rPr lang="ko-KR" altLang="en-US" dirty="0" smtClean="0"/>
              <a:t>라는 단체에서 정한 개념을 대부분 </a:t>
            </a:r>
            <a:r>
              <a:rPr lang="ko-KR" altLang="en-US" dirty="0" err="1" smtClean="0"/>
              <a:t>따르고있다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규모가 작아서 그런지 아직까지는 각 </a:t>
            </a:r>
            <a:r>
              <a:rPr lang="en-US" altLang="ko-KR" dirty="0" err="1" smtClean="0"/>
              <a:t>oshw</a:t>
            </a:r>
            <a:r>
              <a:rPr lang="en-US" altLang="ko-KR" dirty="0" smtClean="0"/>
              <a:t> </a:t>
            </a:r>
            <a:r>
              <a:rPr lang="ko-KR" altLang="en-US" dirty="0" smtClean="0"/>
              <a:t>들의 진영에서는 </a:t>
            </a:r>
            <a:r>
              <a:rPr lang="en-US" altLang="ko-KR" dirty="0" err="1" smtClean="0"/>
              <a:t>oshwa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단체에 적극적으로 활동을 </a:t>
            </a:r>
            <a:r>
              <a:rPr lang="ko-KR" altLang="en-US" baseline="0" dirty="0" err="1" smtClean="0"/>
              <a:t>하고있지는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않고있다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990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작은 만큼 </a:t>
            </a:r>
            <a:r>
              <a:rPr lang="ko-KR" altLang="en-US" dirty="0" err="1" smtClean="0"/>
              <a:t>웨어러블</a:t>
            </a:r>
            <a:r>
              <a:rPr lang="ko-KR" altLang="en-US" dirty="0" smtClean="0"/>
              <a:t> 디바이스의 활용도가 높다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117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Iot</a:t>
            </a:r>
            <a:r>
              <a:rPr lang="en-US" altLang="ko-KR" dirty="0" smtClean="0"/>
              <a:t> </a:t>
            </a:r>
            <a:r>
              <a:rPr lang="ko-KR" altLang="en-US" dirty="0" smtClean="0"/>
              <a:t>플랫폼</a:t>
            </a:r>
            <a:endParaRPr lang="en-US" altLang="ko-KR" dirty="0" smtClean="0"/>
          </a:p>
          <a:p>
            <a:r>
              <a:rPr lang="ko-KR" altLang="en-US" dirty="0" smtClean="0"/>
              <a:t>관리 까지 제공하는 </a:t>
            </a:r>
            <a:r>
              <a:rPr lang="en-US" altLang="ko-KR" dirty="0" smtClean="0"/>
              <a:t>all in one </a:t>
            </a:r>
            <a:r>
              <a:rPr lang="ko-KR" altLang="en-US" dirty="0" smtClean="0"/>
              <a:t>형태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일렉트릭임프는</a:t>
            </a:r>
            <a:r>
              <a:rPr lang="ko-KR" altLang="en-US" dirty="0" smtClean="0"/>
              <a:t> 유명하지는 않으나 예전 </a:t>
            </a:r>
            <a:r>
              <a:rPr lang="ko-KR" altLang="en-US" dirty="0" err="1" smtClean="0"/>
              <a:t>자료조사할때</a:t>
            </a:r>
            <a:r>
              <a:rPr lang="ko-KR" altLang="en-US" dirty="0" smtClean="0"/>
              <a:t> 인상적으로 봐서 소개함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애플의 </a:t>
            </a:r>
            <a:r>
              <a:rPr lang="en-US" altLang="ko-KR" dirty="0" err="1" smtClean="0"/>
              <a:t>hw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총괄 사업본부장이 분사해서 </a:t>
            </a:r>
            <a:r>
              <a:rPr lang="ko-KR" altLang="en-US" baseline="0" dirty="0" err="1" smtClean="0"/>
              <a:t>만듬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err="1" smtClean="0"/>
              <a:t>Sd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형태에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기본적인 모든 기능을 갖췄다</a:t>
            </a:r>
            <a:r>
              <a:rPr lang="en-US" altLang="ko-KR" baseline="0" dirty="0" smtClean="0"/>
              <a:t>,</a:t>
            </a:r>
          </a:p>
          <a:p>
            <a:r>
              <a:rPr lang="ko-KR" altLang="en-US" dirty="0" smtClean="0"/>
              <a:t>각 핀은 </a:t>
            </a:r>
            <a:r>
              <a:rPr lang="en-US" altLang="ko-KR" dirty="0" err="1" smtClean="0"/>
              <a:t>Gpio</a:t>
            </a:r>
            <a:r>
              <a:rPr lang="en-US" altLang="ko-KR" dirty="0" smtClean="0"/>
              <a:t> 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uart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특히</a:t>
            </a:r>
            <a:r>
              <a:rPr lang="ko-KR" altLang="en-US" baseline="0" dirty="0" smtClean="0"/>
              <a:t> 단말 매니지먼트 제공</a:t>
            </a:r>
            <a:r>
              <a:rPr lang="en-US" altLang="ko-KR" baseline="0" dirty="0" smtClean="0"/>
              <a:t>.. </a:t>
            </a:r>
            <a:r>
              <a:rPr lang="ko-KR" altLang="en-US" baseline="0" dirty="0" smtClean="0"/>
              <a:t>특히 </a:t>
            </a:r>
            <a:r>
              <a:rPr lang="ko-KR" altLang="en-US" baseline="0" dirty="0" err="1" smtClean="0"/>
              <a:t>블링크업이라는</a:t>
            </a:r>
            <a:r>
              <a:rPr lang="ko-KR" altLang="en-US" baseline="0" dirty="0" smtClean="0"/>
              <a:t> 기술은 정말 아이디어가 </a:t>
            </a:r>
            <a:r>
              <a:rPr lang="ko-KR" altLang="en-US" baseline="0" dirty="0" err="1" smtClean="0"/>
              <a:t>대단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843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가격은 엄청나게 싸다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020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퀄컴의</a:t>
            </a:r>
            <a:r>
              <a:rPr lang="ko-KR" altLang="en-US" dirty="0" smtClean="0"/>
              <a:t> 경우도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</a:t>
            </a:r>
            <a:r>
              <a:rPr lang="ko-KR" altLang="en-US" dirty="0" smtClean="0"/>
              <a:t>플랫폼을 잡으려고 </a:t>
            </a:r>
            <a:r>
              <a:rPr lang="ko-KR" altLang="en-US" dirty="0" err="1" smtClean="0"/>
              <a:t>노력중</a:t>
            </a:r>
            <a:r>
              <a:rPr lang="en-US" altLang="ko-KR" dirty="0" smtClean="0"/>
              <a:t>..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…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모뎀기반의 솔루션의 경우 약간 폐쇄적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-=-&gt; </a:t>
            </a:r>
            <a:r>
              <a:rPr lang="ko-KR" altLang="en-US" dirty="0" smtClean="0"/>
              <a:t>인터넷에 자료가 </a:t>
            </a:r>
            <a:r>
              <a:rPr lang="ko-KR" altLang="en-US" dirty="0" err="1" smtClean="0"/>
              <a:t>거의없는</a:t>
            </a:r>
            <a:r>
              <a:rPr lang="ko-KR" altLang="en-US" dirty="0" smtClean="0"/>
              <a:t> 상태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이전 세미나에서 </a:t>
            </a:r>
            <a:r>
              <a:rPr lang="ko-KR" altLang="en-US" dirty="0" err="1" smtClean="0">
                <a:sym typeface="Wingdings" panose="05000000000000000000" pitchFamily="2" charset="2"/>
              </a:rPr>
              <a:t>들은바로는</a:t>
            </a:r>
            <a:r>
              <a:rPr lang="ko-KR" altLang="en-US" dirty="0" smtClean="0">
                <a:sym typeface="Wingdings" panose="05000000000000000000" pitchFamily="2" charset="2"/>
              </a:rPr>
              <a:t> 기존의 모뎀에 </a:t>
            </a:r>
            <a:r>
              <a:rPr lang="en-US" altLang="ko-KR" dirty="0" smtClean="0">
                <a:sym typeface="Wingdings" panose="05000000000000000000" pitchFamily="2" charset="2"/>
              </a:rPr>
              <a:t>java compact framework </a:t>
            </a:r>
            <a:r>
              <a:rPr lang="ko-KR" altLang="en-US" dirty="0" smtClean="0">
                <a:sym typeface="Wingdings" panose="05000000000000000000" pitchFamily="2" charset="2"/>
              </a:rPr>
              <a:t>을 올려서 출시할 예정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또한 </a:t>
            </a:r>
            <a:r>
              <a:rPr lang="en-US" altLang="ko-KR" dirty="0" err="1" smtClean="0">
                <a:sym typeface="Wingdings" panose="05000000000000000000" pitchFamily="2" charset="2"/>
              </a:rPr>
              <a:t>allyoin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이라는 </a:t>
            </a:r>
            <a:r>
              <a:rPr lang="en-US" altLang="ko-KR" dirty="0" err="1" smtClean="0">
                <a:sym typeface="Wingdings" panose="05000000000000000000" pitchFamily="2" charset="2"/>
              </a:rPr>
              <a:t>sw</a:t>
            </a:r>
            <a:r>
              <a:rPr lang="en-US" altLang="ko-KR" dirty="0" smtClean="0">
                <a:sym typeface="Wingdings" panose="05000000000000000000" pitchFamily="2" charset="2"/>
              </a:rPr>
              <a:t> framework</a:t>
            </a:r>
            <a:r>
              <a:rPr lang="en-US" altLang="ko-KR" baseline="0" dirty="0" smtClean="0">
                <a:sym typeface="Wingdings" panose="05000000000000000000" pitchFamily="2" charset="2"/>
              </a:rPr>
              <a:t> </a:t>
            </a:r>
            <a:r>
              <a:rPr lang="ko-KR" altLang="en-US" baseline="0" dirty="0" smtClean="0">
                <a:sym typeface="Wingdings" panose="05000000000000000000" pitchFamily="2" charset="2"/>
              </a:rPr>
              <a:t>을 기반으로 </a:t>
            </a:r>
            <a:r>
              <a:rPr lang="ko-KR" altLang="en-US" baseline="0" dirty="0" err="1" smtClean="0">
                <a:sym typeface="Wingdings" panose="05000000000000000000" pitchFamily="2" charset="2"/>
              </a:rPr>
              <a:t>활동중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072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지금 </a:t>
            </a:r>
            <a:r>
              <a:rPr lang="ko-KR" altLang="en-US" dirty="0" err="1" smtClean="0"/>
              <a:t>가장핫한것이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arm </a:t>
            </a:r>
            <a:r>
              <a:rPr lang="en-US" altLang="ko-KR" dirty="0" err="1" smtClean="0"/>
              <a:t>mbed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Arm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에서 거의 모든 솔루션을 제공한다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사용해보지는 못했지만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특히 개발과 관련한 지원을 </a:t>
            </a:r>
            <a:r>
              <a:rPr lang="ko-KR" altLang="en-US" baseline="0" dirty="0" err="1" smtClean="0"/>
              <a:t>빵빵하게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해주는듯</a:t>
            </a:r>
            <a:r>
              <a:rPr lang="ko-KR" altLang="en-US" baseline="0" dirty="0" smtClean="0"/>
              <a:t> 하다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역시 단말 </a:t>
            </a:r>
            <a:r>
              <a:rPr lang="ko-KR" altLang="en-US" baseline="0" dirty="0" err="1" smtClean="0"/>
              <a:t>메니지먼트를</a:t>
            </a:r>
            <a:r>
              <a:rPr lang="ko-KR" altLang="en-US" baseline="0" dirty="0" smtClean="0"/>
              <a:t> 위한 </a:t>
            </a:r>
            <a:r>
              <a:rPr lang="ko-KR" altLang="en-US" baseline="0" dirty="0" err="1" smtClean="0"/>
              <a:t>클라우드</a:t>
            </a:r>
            <a:r>
              <a:rPr lang="ko-KR" altLang="en-US" baseline="0" dirty="0" smtClean="0"/>
              <a:t> 서비스도 </a:t>
            </a:r>
            <a:r>
              <a:rPr lang="ko-KR" altLang="en-US" baseline="0" dirty="0" err="1" smtClean="0"/>
              <a:t>제공중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dirty="0" smtClean="0"/>
              <a:t>6LoWPAN[1]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IETF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워킹</a:t>
            </a:r>
            <a:r>
              <a:rPr lang="ko-KR" altLang="en-US" dirty="0" smtClean="0"/>
              <a:t> 그룹 중 하나이며</a:t>
            </a:r>
            <a:r>
              <a:rPr lang="en-US" altLang="ko-KR" dirty="0" smtClean="0"/>
              <a:t>, IEEE 802.15.4</a:t>
            </a:r>
            <a:r>
              <a:rPr lang="ko-KR" altLang="en-US" dirty="0" smtClean="0"/>
              <a:t>로 대표되는 저전력 무선 사설 네트워크</a:t>
            </a:r>
            <a:r>
              <a:rPr lang="en-US" altLang="ko-KR" dirty="0" smtClean="0"/>
              <a:t>(Low-power Wireless Personal Area Network), </a:t>
            </a:r>
            <a:r>
              <a:rPr lang="ko-KR" altLang="en-US" dirty="0" smtClean="0"/>
              <a:t>센서 네트워크 위에서 인터넷 프로토콜을 사용하기 위한 아키텍처 등을 표준화하고 있는 단체이다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896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현재 </a:t>
            </a:r>
            <a:r>
              <a:rPr lang="en-US" altLang="ko-KR" dirty="0" err="1" smtClean="0"/>
              <a:t>opensource</a:t>
            </a:r>
            <a:r>
              <a:rPr lang="en-US" altLang="ko-KR" dirty="0" smtClean="0"/>
              <a:t> HW </a:t>
            </a:r>
            <a:r>
              <a:rPr lang="ko-KR" altLang="en-US" dirty="0" smtClean="0"/>
              <a:t>진영과 비슷한 형태로 </a:t>
            </a:r>
            <a:r>
              <a:rPr lang="ko-KR" altLang="en-US" dirty="0" err="1" smtClean="0"/>
              <a:t>제공중이다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특히 </a:t>
            </a:r>
            <a:r>
              <a:rPr lang="ko-KR" altLang="en-US" dirty="0" err="1" smtClean="0"/>
              <a:t>아두이노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쉴드와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호환이가능한</a:t>
            </a:r>
            <a:r>
              <a:rPr lang="ko-KR" altLang="en-US" baseline="0" dirty="0" smtClean="0"/>
              <a:t> 형태의 보드도 </a:t>
            </a:r>
            <a:r>
              <a:rPr lang="ko-KR" altLang="en-US" baseline="0" dirty="0" err="1" smtClean="0"/>
              <a:t>만들어지고있다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03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86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라이선스가 굉장히 매력적이다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0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Usb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만으로 개발이 </a:t>
            </a:r>
            <a:r>
              <a:rPr lang="ko-KR" altLang="en-US" dirty="0" err="1" smtClean="0"/>
              <a:t>간으하다는것이</a:t>
            </a:r>
            <a:r>
              <a:rPr lang="ko-KR" altLang="en-US" dirty="0" smtClean="0"/>
              <a:t> 엄청난 장점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개발툴에서는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클릭몇번만으로도</a:t>
            </a:r>
            <a:r>
              <a:rPr lang="ko-KR" altLang="en-US" dirty="0" smtClean="0"/>
              <a:t> 개발이 끝난다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자체 </a:t>
            </a:r>
            <a:r>
              <a:rPr lang="ko-KR" altLang="en-US" dirty="0" err="1" smtClean="0"/>
              <a:t>부트로더</a:t>
            </a:r>
            <a:r>
              <a:rPr lang="ko-KR" altLang="en-US" dirty="0" smtClean="0"/>
              <a:t> 탑재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03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03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다양한 형태의 </a:t>
            </a:r>
            <a:r>
              <a:rPr lang="ko-KR" altLang="en-US" dirty="0" err="1" smtClean="0"/>
              <a:t>패키징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제품개발이 가능하다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개발이 쉽고 개발속도가 엄청나게 빠르기 때문에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특히 작은 패키지의 경우 </a:t>
            </a:r>
            <a:r>
              <a:rPr lang="ko-KR" altLang="en-US" dirty="0" err="1" smtClean="0"/>
              <a:t>예술작품등에도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쓰이고있다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52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41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각종 </a:t>
            </a:r>
            <a:r>
              <a:rPr lang="en-US" altLang="ko-KR" dirty="0" err="1" smtClean="0"/>
              <a:t>gpio</a:t>
            </a:r>
            <a:r>
              <a:rPr lang="en-US" altLang="ko-KR" dirty="0" smtClean="0"/>
              <a:t> </a:t>
            </a:r>
            <a:r>
              <a:rPr lang="ko-KR" altLang="en-US" dirty="0" smtClean="0"/>
              <a:t>나 </a:t>
            </a:r>
            <a:r>
              <a:rPr lang="en-US" altLang="ko-KR" dirty="0" err="1" smtClean="0"/>
              <a:t>spi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adc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등과 </a:t>
            </a:r>
            <a:r>
              <a:rPr lang="en-US" altLang="ko-KR" dirty="0" err="1" smtClean="0"/>
              <a:t>hw</a:t>
            </a:r>
            <a:r>
              <a:rPr lang="en-US" altLang="ko-KR" dirty="0" smtClean="0"/>
              <a:t> pin </a:t>
            </a:r>
            <a:r>
              <a:rPr lang="ko-KR" altLang="en-US" dirty="0" smtClean="0"/>
              <a:t>등이 커넥터 형태로 되어있다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해당 핀 </a:t>
            </a:r>
            <a:r>
              <a:rPr lang="en-US" altLang="ko-KR" dirty="0" smtClean="0"/>
              <a:t>layout 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자체 </a:t>
            </a:r>
            <a:r>
              <a:rPr lang="ko-KR" altLang="en-US" dirty="0" err="1" smtClean="0"/>
              <a:t>스펙으로</a:t>
            </a:r>
            <a:r>
              <a:rPr lang="ko-KR" altLang="en-US" dirty="0" smtClean="0"/>
              <a:t> 정해서 </a:t>
            </a:r>
            <a:r>
              <a:rPr lang="ko-KR" altLang="en-US" dirty="0" err="1" smtClean="0"/>
              <a:t>사용하고있다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해당 핀들로 각종 모듈과 연결하여 </a:t>
            </a:r>
            <a:r>
              <a:rPr lang="ko-KR" altLang="en-US" dirty="0" err="1" smtClean="0"/>
              <a:t>활용할수있다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AA49-F5C4-4F76-8BDD-EDC2A64241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8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3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2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4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8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4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ieldlis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XBRnSvfZ6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cimp.com/product/blinkup/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wa.org/definition/korea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Open Source HW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</a:t>
            </a:r>
            <a:r>
              <a:rPr lang="en-US" altLang="ko-KR" b="1" dirty="0" err="1" smtClean="0"/>
              <a:t>Arduino</a:t>
            </a:r>
            <a:r>
              <a:rPr lang="en-US" altLang="ko-KR" b="1" dirty="0" smtClean="0"/>
              <a:t> (UNO)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7622" y="1690688"/>
            <a:ext cx="62151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</a:t>
            </a:r>
            <a:r>
              <a:rPr lang="en-US" altLang="ko-KR" b="1" dirty="0" err="1" smtClean="0"/>
              <a:t>Arduino</a:t>
            </a:r>
            <a:r>
              <a:rPr lang="en-US" altLang="ko-KR" b="1" dirty="0" smtClean="0"/>
              <a:t> (shield)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9"/>
            <a:ext cx="5300979" cy="22191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9" y="4192517"/>
            <a:ext cx="5647820" cy="25055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01" y="1690688"/>
            <a:ext cx="5121141" cy="22191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13" y="4335516"/>
            <a:ext cx="5485176" cy="22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</a:t>
            </a:r>
            <a:r>
              <a:rPr lang="en-US" altLang="ko-KR" b="1" dirty="0" err="1" smtClean="0"/>
              <a:t>Arduino</a:t>
            </a:r>
            <a:r>
              <a:rPr lang="en-US" altLang="ko-KR" b="1" dirty="0" smtClean="0"/>
              <a:t> (shield)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hlinkClick r:id="rId3"/>
              </a:rPr>
              <a:t>http://shieldlist.org/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875" y="1690688"/>
            <a:ext cx="3590244" cy="49239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320" y="2627750"/>
            <a:ext cx="23050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</a:t>
            </a:r>
            <a:r>
              <a:rPr lang="en-US" altLang="ko-KR" b="1" dirty="0" err="1" smtClean="0"/>
              <a:t>Arduino</a:t>
            </a:r>
            <a:r>
              <a:rPr lang="en-US" altLang="ko-KR" b="1" dirty="0" smtClean="0"/>
              <a:t> (shield)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각종 설치미술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영화등의</a:t>
            </a:r>
            <a:r>
              <a:rPr lang="ko-KR" altLang="en-US" dirty="0" smtClean="0"/>
              <a:t> 예술분야</a:t>
            </a:r>
            <a:endParaRPr lang="en-US" altLang="ko-KR" dirty="0" smtClean="0"/>
          </a:p>
          <a:p>
            <a:r>
              <a:rPr lang="ko-KR" altLang="en-US" dirty="0" err="1" smtClean="0"/>
              <a:t>교육및</a:t>
            </a:r>
            <a:r>
              <a:rPr lang="ko-KR" altLang="en-US" dirty="0" smtClean="0"/>
              <a:t> 아마추어 취미생활 </a:t>
            </a:r>
            <a:r>
              <a:rPr lang="en-US" altLang="ko-KR" dirty="0" smtClean="0"/>
              <a:t>(ex </a:t>
            </a:r>
            <a:r>
              <a:rPr lang="ko-KR" altLang="en-US" dirty="0" err="1" smtClean="0"/>
              <a:t>레고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빠른 </a:t>
            </a:r>
            <a:r>
              <a:rPr lang="ko-KR" altLang="en-US" dirty="0" err="1" smtClean="0"/>
              <a:t>프로토타입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630" y="3608353"/>
            <a:ext cx="2253274" cy="27167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63" y="3608353"/>
            <a:ext cx="2282775" cy="27089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92" y="3613797"/>
            <a:ext cx="2260379" cy="26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</a:t>
            </a:r>
            <a:r>
              <a:rPr lang="en-US" altLang="ko-KR" b="1" dirty="0" err="1" smtClean="0"/>
              <a:t>Arduino</a:t>
            </a:r>
            <a:r>
              <a:rPr lang="en-US" altLang="ko-KR" b="1" dirty="0" smtClean="0"/>
              <a:t> (Market)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9480" y="1690688"/>
            <a:ext cx="77746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영국의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제단에서 만든 초소형 </a:t>
            </a:r>
            <a:r>
              <a:rPr lang="en-US" altLang="ko-KR" dirty="0" smtClean="0"/>
              <a:t>PC</a:t>
            </a:r>
          </a:p>
          <a:p>
            <a:r>
              <a:rPr lang="ko-KR" altLang="en-US" dirty="0" smtClean="0"/>
              <a:t>교육용 프로젝트의 일환으로 개발</a:t>
            </a:r>
            <a:endParaRPr lang="en-US" altLang="ko-KR" dirty="0" smtClean="0"/>
          </a:p>
          <a:p>
            <a:r>
              <a:rPr lang="ko-KR" altLang="en-US" dirty="0" smtClean="0"/>
              <a:t>모니터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랜선을</a:t>
            </a:r>
            <a:r>
              <a:rPr lang="ko-KR" altLang="en-US" dirty="0" smtClean="0"/>
              <a:t> 연결하여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처럼 </a:t>
            </a:r>
            <a:r>
              <a:rPr lang="ko-KR" altLang="en-US" dirty="0" err="1" smtClean="0"/>
              <a:t>사용할수</a:t>
            </a:r>
            <a:r>
              <a:rPr lang="ko-KR" altLang="en-US" dirty="0" smtClean="0"/>
              <a:t>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각종 </a:t>
            </a:r>
            <a:r>
              <a:rPr lang="en-US" altLang="ko-KR" dirty="0" smtClean="0"/>
              <a:t>OS </a:t>
            </a:r>
            <a:r>
              <a:rPr lang="ko-KR" altLang="en-US" dirty="0" err="1" smtClean="0"/>
              <a:t>포팅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라즈베리제단에서</a:t>
            </a:r>
            <a:r>
              <a:rPr lang="ko-KR" altLang="en-US" dirty="0" smtClean="0"/>
              <a:t> 만든 </a:t>
            </a:r>
            <a:r>
              <a:rPr lang="ko-KR" altLang="en-US" dirty="0" err="1" smtClean="0"/>
              <a:t>자체리눅스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OS : NOOBS / </a:t>
            </a:r>
            <a:r>
              <a:rPr lang="ko-KR" altLang="en-US" dirty="0" err="1" smtClean="0"/>
              <a:t>라즈비안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리눅스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배포판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아치리눅스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페도라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크롬 </a:t>
            </a:r>
            <a:r>
              <a:rPr lang="en-US" altLang="ko-KR" dirty="0" smtClean="0"/>
              <a:t>OS</a:t>
            </a:r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2014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일 </a:t>
            </a:r>
            <a:r>
              <a:rPr lang="ko-KR" altLang="en-US" dirty="0" err="1" smtClean="0"/>
              <a:t>브로드컴에서</a:t>
            </a:r>
            <a:r>
              <a:rPr lang="ko-KR" altLang="en-US" dirty="0" smtClean="0"/>
              <a:t> 그래픽관련 소스를 모두 </a:t>
            </a:r>
            <a:r>
              <a:rPr lang="en-US" altLang="ko-KR" dirty="0" smtClean="0"/>
              <a:t>open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2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90" y="1690688"/>
            <a:ext cx="7483928" cy="4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21" y="1958702"/>
            <a:ext cx="8778766" cy="46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pic>
        <p:nvPicPr>
          <p:cNvPr id="4" name="내용 개체 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7796" y="1998415"/>
            <a:ext cx="9796408" cy="42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7209" y="2035366"/>
            <a:ext cx="92583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목차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ko-KR" b="1" dirty="0" smtClean="0"/>
              <a:t>OSHW </a:t>
            </a:r>
            <a:r>
              <a:rPr lang="ko-KR" altLang="en-US" b="1" dirty="0" smtClean="0"/>
              <a:t>의 소개</a:t>
            </a:r>
            <a:endParaRPr lang="en-US" altLang="ko-KR" b="1" dirty="0" smtClean="0"/>
          </a:p>
          <a:p>
            <a:pPr>
              <a:lnSpc>
                <a:spcPct val="160000"/>
              </a:lnSpc>
            </a:pPr>
            <a:r>
              <a:rPr lang="en-US" altLang="ko-KR" b="1" dirty="0" smtClean="0"/>
              <a:t>OSHW platform</a:t>
            </a:r>
          </a:p>
          <a:p>
            <a:pPr lvl="1">
              <a:lnSpc>
                <a:spcPct val="160000"/>
              </a:lnSpc>
            </a:pPr>
            <a:r>
              <a:rPr lang="en-US" altLang="ko-KR" b="1" dirty="0" err="1" smtClean="0"/>
              <a:t>Arduino</a:t>
            </a:r>
            <a:endParaRPr lang="en-US" altLang="ko-KR" b="1" dirty="0"/>
          </a:p>
          <a:p>
            <a:pPr lvl="1">
              <a:lnSpc>
                <a:spcPct val="160000"/>
              </a:lnSpc>
            </a:pPr>
            <a:r>
              <a:rPr lang="en-US" altLang="ko-KR" b="1" dirty="0" smtClean="0"/>
              <a:t>Raspberry pi</a:t>
            </a:r>
          </a:p>
          <a:p>
            <a:pPr lvl="1">
              <a:lnSpc>
                <a:spcPct val="160000"/>
              </a:lnSpc>
            </a:pPr>
            <a:r>
              <a:rPr lang="en-US" altLang="ko-KR" b="1" dirty="0" smtClean="0"/>
              <a:t>Beagle Board</a:t>
            </a:r>
          </a:p>
          <a:p>
            <a:pPr lvl="1">
              <a:lnSpc>
                <a:spcPct val="160000"/>
              </a:lnSpc>
            </a:pPr>
            <a:r>
              <a:rPr lang="en-US" altLang="ko-KR" b="1" dirty="0" smtClean="0"/>
              <a:t>ETC …</a:t>
            </a:r>
          </a:p>
          <a:p>
            <a:pPr>
              <a:lnSpc>
                <a:spcPct val="160000"/>
              </a:lnSpc>
            </a:pPr>
            <a:r>
              <a:rPr lang="en-US" altLang="ko-KR" b="1" dirty="0" smtClean="0"/>
              <a:t>Commercial HW platform </a:t>
            </a:r>
          </a:p>
          <a:p>
            <a:pPr lvl="1">
              <a:lnSpc>
                <a:spcPct val="160000"/>
              </a:lnSpc>
            </a:pPr>
            <a:r>
              <a:rPr lang="en-US" altLang="ko-KR" b="1" dirty="0" smtClean="0"/>
              <a:t>Intel</a:t>
            </a:r>
          </a:p>
          <a:p>
            <a:pPr lvl="1">
              <a:lnSpc>
                <a:spcPct val="160000"/>
              </a:lnSpc>
            </a:pPr>
            <a:r>
              <a:rPr lang="en-US" altLang="ko-KR" b="1" dirty="0" smtClean="0"/>
              <a:t>Electric imp</a:t>
            </a:r>
          </a:p>
          <a:p>
            <a:pPr>
              <a:lnSpc>
                <a:spcPct val="160000"/>
              </a:lnSpc>
            </a:pPr>
            <a:r>
              <a:rPr lang="en-US" altLang="ko-KR" b="1" dirty="0" smtClean="0"/>
              <a:t>Commercial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 platform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602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295" y="1809859"/>
            <a:ext cx="6044376" cy="43513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414" y="1809859"/>
            <a:ext cx="4641807" cy="41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Opensource</a:t>
            </a:r>
            <a:r>
              <a:rPr lang="en-US" altLang="ko-KR" dirty="0" smtClean="0"/>
              <a:t> Case?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34645"/>
            <a:ext cx="11098079" cy="2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Cape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09" y="2805906"/>
            <a:ext cx="67437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Raspberry Pi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활용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Computing Board</a:t>
            </a:r>
          </a:p>
          <a:p>
            <a:pPr lvl="2"/>
            <a:r>
              <a:rPr lang="en-US" altLang="ko-KR" dirty="0" smtClean="0"/>
              <a:t>RAM </a:t>
            </a:r>
            <a:r>
              <a:rPr lang="ko-KR" altLang="en-US" dirty="0" smtClean="0"/>
              <a:t>슬롯형태의 메인 모듈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활용도에 따라 다양한 </a:t>
            </a:r>
            <a:r>
              <a:rPr lang="ko-KR" altLang="en-US" dirty="0" err="1" smtClean="0"/>
              <a:t>마더보드의</a:t>
            </a:r>
            <a:r>
              <a:rPr lang="ko-KR" altLang="en-US" dirty="0" smtClean="0"/>
              <a:t> 형태 제작가능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서버로서의 활용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홈서버</a:t>
            </a:r>
            <a:r>
              <a:rPr lang="ko-KR" altLang="en-US" dirty="0" smtClean="0"/>
              <a:t> </a:t>
            </a:r>
            <a:r>
              <a:rPr lang="en-US" altLang="ko-KR" dirty="0" smtClean="0"/>
              <a:t>, NAS </a:t>
            </a:r>
          </a:p>
          <a:p>
            <a:pPr lvl="2"/>
            <a:r>
              <a:rPr lang="ko-KR" altLang="en-US" dirty="0" smtClean="0"/>
              <a:t>클러스터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비트코인 </a:t>
            </a:r>
            <a:r>
              <a:rPr lang="ko-KR" altLang="en-US" dirty="0" err="1" smtClean="0"/>
              <a:t>채굴기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스마트</a:t>
            </a:r>
            <a:r>
              <a:rPr lang="en-US" altLang="ko-KR" dirty="0" smtClean="0"/>
              <a:t>TV </a:t>
            </a:r>
            <a:r>
              <a:rPr lang="ko-KR" altLang="en-US" dirty="0" smtClean="0"/>
              <a:t>로의 활용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각종 로봇의 컨트롤러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917" y="1958702"/>
            <a:ext cx="3200400" cy="12858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3604720"/>
            <a:ext cx="43719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Beagle Board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라즈베리</a:t>
            </a:r>
            <a:r>
              <a:rPr lang="ko-KR" altLang="en-US" dirty="0" smtClean="0"/>
              <a:t> 파이와 유사한 단일보드 </a:t>
            </a:r>
            <a:r>
              <a:rPr lang="ko-KR" altLang="en-US" dirty="0" err="1" smtClean="0"/>
              <a:t>커퓨터</a:t>
            </a:r>
            <a:endParaRPr lang="en-US" altLang="ko-KR" dirty="0" smtClean="0"/>
          </a:p>
          <a:p>
            <a:r>
              <a:rPr lang="en-US" altLang="ko-KR" dirty="0" smtClean="0"/>
              <a:t>ARM CPU / 3D,2D </a:t>
            </a:r>
            <a:r>
              <a:rPr lang="ko-KR" altLang="en-US" dirty="0" smtClean="0"/>
              <a:t>그래픽 가속기</a:t>
            </a:r>
            <a:endParaRPr lang="en-US" altLang="ko-KR" dirty="0" smtClean="0"/>
          </a:p>
          <a:p>
            <a:r>
              <a:rPr lang="ko-KR" altLang="en-US" dirty="0" smtClean="0"/>
              <a:t>오디오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비디오 모두 사용가능</a:t>
            </a:r>
            <a:r>
              <a:rPr lang="en-US" altLang="ko-KR" dirty="0" smtClean="0"/>
              <a:t>, PC </a:t>
            </a:r>
            <a:r>
              <a:rPr lang="ko-KR" altLang="en-US" dirty="0" smtClean="0"/>
              <a:t>로서의 활용</a:t>
            </a:r>
            <a:endParaRPr lang="en-US" altLang="ko-KR" dirty="0" smtClean="0"/>
          </a:p>
          <a:p>
            <a:r>
              <a:rPr lang="ko-KR" altLang="en-US" dirty="0" smtClean="0"/>
              <a:t>지원 </a:t>
            </a:r>
            <a:r>
              <a:rPr lang="en-US" altLang="ko-KR" dirty="0" smtClean="0"/>
              <a:t>OS</a:t>
            </a:r>
          </a:p>
          <a:p>
            <a:pPr lvl="1"/>
            <a:r>
              <a:rPr lang="en-US" altLang="ko-KR" dirty="0" smtClean="0"/>
              <a:t>Linux : </a:t>
            </a:r>
            <a:r>
              <a:rPr lang="en-US" altLang="ko-KR" dirty="0" err="1" smtClean="0"/>
              <a:t>Debian</a:t>
            </a:r>
            <a:r>
              <a:rPr lang="en-US" altLang="ko-KR" dirty="0" smtClean="0"/>
              <a:t> / Ubuntu</a:t>
            </a:r>
          </a:p>
          <a:p>
            <a:pPr lvl="1"/>
            <a:r>
              <a:rPr lang="en-US" altLang="ko-KR" dirty="0" smtClean="0"/>
              <a:t>Android</a:t>
            </a:r>
          </a:p>
          <a:p>
            <a:pPr lvl="1"/>
            <a:r>
              <a:rPr lang="en-US" altLang="ko-KR" dirty="0" smtClean="0"/>
              <a:t>Cloud9 IDE </a:t>
            </a:r>
            <a:r>
              <a:rPr lang="en-US" altLang="ko-KR" dirty="0" smtClean="0">
                <a:sym typeface="Wingdings" panose="05000000000000000000" pitchFamily="2" charset="2"/>
              </a:rPr>
              <a:t> sample </a:t>
            </a:r>
            <a:r>
              <a:rPr lang="en-US" altLang="ko-KR" dirty="0" smtClean="0">
                <a:sym typeface="Wingdings" panose="05000000000000000000" pitchFamily="2" charset="2"/>
                <a:hlinkClick r:id="rId3"/>
              </a:rPr>
              <a:t>http://www.youtube.com/watch?v=OXBRnSvfZ6g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28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Beagle Board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847" y="1358546"/>
            <a:ext cx="7430650" cy="52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Beagle Board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2089" y="2347556"/>
            <a:ext cx="9407822" cy="37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Beagle Board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Cape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23" y="2524973"/>
            <a:ext cx="5245437" cy="29526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0" y="2524973"/>
            <a:ext cx="5883026" cy="29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ETC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CubieBoard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5729"/>
            <a:ext cx="7470228" cy="38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ETC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UDOO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22" y="4001294"/>
            <a:ext cx="5724525" cy="26860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7" y="2501107"/>
            <a:ext cx="6390126" cy="23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What is OSHW?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ko-KR" altLang="en-US" dirty="0" smtClean="0"/>
              <a:t> </a:t>
            </a:r>
            <a:r>
              <a:rPr lang="en-US" altLang="ko-KR" dirty="0" smtClean="0"/>
              <a:t>HW </a:t>
            </a:r>
            <a:r>
              <a:rPr lang="ko-KR" altLang="en-US" dirty="0" smtClean="0"/>
              <a:t>제작에 필요한 회로도 및 관련 설명서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인쇄회로 기판 도면 등을 공개함으로써 누구나 이와 동일하거나 혹은 이를 활용한 제품을 개발할 수 있도록 지원하는 </a:t>
            </a:r>
            <a:r>
              <a:rPr lang="en-US" altLang="ko-KR" dirty="0" smtClean="0"/>
              <a:t>HW</a:t>
            </a:r>
          </a:p>
          <a:p>
            <a:pPr>
              <a:lnSpc>
                <a:spcPct val="160000"/>
              </a:lnSpc>
            </a:pPr>
            <a:r>
              <a:rPr lang="ko-KR" altLang="en-US" dirty="0" smtClean="0"/>
              <a:t>기술에 대한 특허 라이선스가 없다</a:t>
            </a:r>
            <a:r>
              <a:rPr lang="en-US" altLang="ko-KR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 smtClean="0"/>
              <a:t>제어나 조작에 필요한 소프트웨어도 오픈 소스 형태로 공개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3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ETC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ODROID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82" y="2269906"/>
            <a:ext cx="9753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HW platform – Intel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쿼크</a:t>
            </a:r>
            <a:r>
              <a:rPr lang="ko-KR" altLang="en-US" dirty="0" smtClean="0"/>
              <a:t> </a:t>
            </a:r>
            <a:r>
              <a:rPr lang="en-US" altLang="ko-KR" dirty="0" smtClean="0"/>
              <a:t>CPU </a:t>
            </a:r>
            <a:r>
              <a:rPr lang="ko-KR" altLang="en-US" dirty="0" smtClean="0"/>
              <a:t>기반의 </a:t>
            </a:r>
            <a:r>
              <a:rPr lang="ko-KR" altLang="en-US" dirty="0" err="1" smtClean="0"/>
              <a:t>임베디드</a:t>
            </a:r>
            <a:r>
              <a:rPr lang="ko-KR" altLang="en-US" dirty="0" smtClean="0"/>
              <a:t> 플랫폼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X86 </a:t>
            </a:r>
            <a:r>
              <a:rPr lang="ko-KR" altLang="en-US" dirty="0" err="1" smtClean="0"/>
              <a:t>명령어셋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PCIe</a:t>
            </a:r>
            <a:r>
              <a:rPr lang="en-US" altLang="ko-K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512KB SRAM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갈릴레오 보드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기존의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호환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28" y="2744184"/>
            <a:ext cx="5825498" cy="3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HW platform – Intel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에디슨 플랫폼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08" y="2468781"/>
            <a:ext cx="5472113" cy="38556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29" y="3239897"/>
            <a:ext cx="3758579" cy="14977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129" y="1571325"/>
            <a:ext cx="2208435" cy="153363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129" y="4942795"/>
            <a:ext cx="4166202" cy="16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HW platform – Intel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에디슨 플랫폼</a:t>
            </a:r>
            <a:endParaRPr lang="en-US" altLang="ko-KR" dirty="0"/>
          </a:p>
          <a:p>
            <a:pPr lvl="1"/>
            <a:r>
              <a:rPr lang="ko-KR" altLang="en-US" dirty="0" err="1" smtClean="0"/>
              <a:t>웨어러블</a:t>
            </a:r>
            <a:r>
              <a:rPr lang="ko-KR" altLang="en-US" dirty="0" smtClean="0"/>
              <a:t> 디바이스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02" y="1939159"/>
            <a:ext cx="7091198" cy="42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 platform </a:t>
            </a:r>
            <a:br>
              <a:rPr lang="en-US" altLang="ko-KR" b="1" dirty="0" smtClean="0"/>
            </a:br>
            <a:r>
              <a:rPr lang="en-US" altLang="ko-KR" b="1" dirty="0" smtClean="0"/>
              <a:t>  – electric imp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Electric imp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SD </a:t>
            </a:r>
            <a:r>
              <a:rPr lang="ko-KR" altLang="en-US" dirty="0" smtClean="0"/>
              <a:t>형태의 </a:t>
            </a:r>
            <a:r>
              <a:rPr lang="en-US" altLang="ko-KR" dirty="0" err="1" smtClean="0"/>
              <a:t>hw</a:t>
            </a:r>
            <a:r>
              <a:rPr lang="en-US" altLang="ko-K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Wifi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내장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자체 </a:t>
            </a:r>
            <a:r>
              <a:rPr lang="en-US" altLang="ko-KR" dirty="0" smtClean="0"/>
              <a:t>OS /</a:t>
            </a:r>
            <a:r>
              <a:rPr lang="ko-KR" altLang="en-US" dirty="0" smtClean="0"/>
              <a:t>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를 제공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Cloud </a:t>
            </a:r>
            <a:r>
              <a:rPr lang="ko-KR" altLang="en-US" dirty="0" smtClean="0"/>
              <a:t>제공 및 단말 </a:t>
            </a:r>
            <a:r>
              <a:rPr lang="en-US" altLang="ko-KR" dirty="0" smtClean="0"/>
              <a:t>management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dirty="0" err="1" smtClean="0"/>
              <a:t>BlinkUp</a:t>
            </a:r>
            <a:r>
              <a:rPr lang="en-US" altLang="ko-KR" dirty="0" smtClean="0"/>
              <a:t> : </a:t>
            </a:r>
            <a:r>
              <a:rPr lang="en-US" altLang="ko-KR" dirty="0" smtClean="0">
                <a:hlinkClick r:id="rId3"/>
              </a:rPr>
              <a:t>https://electricimp.com/product/blinkup/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GE </a:t>
            </a:r>
            <a:r>
              <a:rPr lang="ko-KR" altLang="en-US" dirty="0" smtClean="0"/>
              <a:t>의 스마트 가전에 탑재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294" y="29914"/>
            <a:ext cx="3116706" cy="175314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575" y="1244778"/>
            <a:ext cx="2327407" cy="18610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774" y="2922608"/>
            <a:ext cx="3380226" cy="187923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322" y="5312780"/>
            <a:ext cx="2548430" cy="12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 platform </a:t>
            </a:r>
            <a:br>
              <a:rPr lang="en-US" altLang="ko-KR" b="1" dirty="0" smtClean="0"/>
            </a:br>
            <a:r>
              <a:rPr lang="en-US" altLang="ko-KR" b="1" dirty="0" smtClean="0"/>
              <a:t>  – electric imp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623" y="2575664"/>
            <a:ext cx="10603685" cy="30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 platform - Qualcomm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기존의 </a:t>
            </a:r>
            <a:r>
              <a:rPr lang="en-US" altLang="ko-KR" dirty="0" smtClean="0"/>
              <a:t>modem chip </a:t>
            </a:r>
            <a:r>
              <a:rPr lang="ko-KR" altLang="en-US" dirty="0" smtClean="0"/>
              <a:t>의 재활용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Modem 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올릴수있는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layer </a:t>
            </a:r>
            <a:r>
              <a:rPr lang="ko-KR" altLang="en-US" dirty="0" smtClean="0"/>
              <a:t>를 세로 제공함 </a:t>
            </a:r>
            <a:r>
              <a:rPr lang="en-US" altLang="ko-KR" dirty="0" smtClean="0"/>
              <a:t>(JAVA)</a:t>
            </a:r>
            <a:endParaRPr lang="en-US" altLang="ko-KR" dirty="0"/>
          </a:p>
          <a:p>
            <a:pPr lvl="1"/>
            <a:r>
              <a:rPr lang="ko-KR" altLang="en-US" dirty="0" smtClean="0"/>
              <a:t>폐쇄적인 환경</a:t>
            </a:r>
            <a:endParaRPr lang="en-US" altLang="ko-KR" dirty="0" smtClean="0"/>
          </a:p>
          <a:p>
            <a:r>
              <a:rPr lang="en-US" altLang="ko-KR" dirty="0" err="1" smtClean="0"/>
              <a:t>Alljoyn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통한 </a:t>
            </a:r>
            <a:r>
              <a:rPr lang="en-US" altLang="ko-KR" dirty="0" err="1" smtClean="0"/>
              <a:t>opensource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platform </a:t>
            </a:r>
            <a:r>
              <a:rPr lang="ko-KR" altLang="en-US" dirty="0" smtClean="0"/>
              <a:t>주도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57" y="3910768"/>
            <a:ext cx="5134797" cy="22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 platform – ARM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ARM Cortex M </a:t>
            </a:r>
            <a:r>
              <a:rPr lang="ko-KR" altLang="en-US" dirty="0" smtClean="0"/>
              <a:t>계열의 </a:t>
            </a:r>
            <a:r>
              <a:rPr lang="en-US" altLang="ko-KR" dirty="0" smtClean="0"/>
              <a:t>CPU</a:t>
            </a:r>
          </a:p>
          <a:p>
            <a:r>
              <a:rPr lang="ko-KR" altLang="en-US" dirty="0" err="1" smtClean="0"/>
              <a:t>개발툴</a:t>
            </a:r>
            <a:r>
              <a:rPr lang="ko-KR" altLang="en-US" dirty="0" smtClean="0"/>
              <a:t> 및 기초 라이브러리 제공</a:t>
            </a:r>
            <a:endParaRPr lang="en-US" altLang="ko-KR" dirty="0" smtClean="0"/>
          </a:p>
          <a:p>
            <a:r>
              <a:rPr lang="ko-KR" altLang="en-US" dirty="0" smtClean="0"/>
              <a:t>각종 포럼을 통한 개발 지원</a:t>
            </a:r>
            <a:endParaRPr lang="en-US" altLang="ko-KR" dirty="0" smtClean="0"/>
          </a:p>
          <a:p>
            <a:r>
              <a:rPr lang="ko-KR" altLang="en-US" dirty="0" smtClean="0"/>
              <a:t>최신기술지원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6LoWPAN</a:t>
            </a:r>
          </a:p>
          <a:p>
            <a:pPr lvl="1"/>
            <a:r>
              <a:rPr lang="en-US" altLang="ko-KR" dirty="0" smtClean="0"/>
              <a:t>REST API</a:t>
            </a:r>
          </a:p>
          <a:p>
            <a:r>
              <a:rPr lang="ko-KR" altLang="en-US" dirty="0" smtClean="0"/>
              <a:t>단말을 관리 </a:t>
            </a:r>
            <a:r>
              <a:rPr lang="ko-KR" altLang="en-US" dirty="0" err="1" smtClean="0"/>
              <a:t>할수있는</a:t>
            </a:r>
            <a:r>
              <a:rPr lang="ko-KR" altLang="en-US" dirty="0" smtClean="0"/>
              <a:t> 솔루션제공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41" y="2641990"/>
            <a:ext cx="5294750" cy="39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Commercial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 platform – ARM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7436583" cy="25187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783" y="1761632"/>
            <a:ext cx="3312207" cy="23768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210652"/>
            <a:ext cx="3465786" cy="25102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711" y="4280336"/>
            <a:ext cx="7407681" cy="24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/>
              <a:t>Thank you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1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What is OSHW? - OSHWA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6917" y="1951945"/>
            <a:ext cx="8818165" cy="27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What is OSHW? – License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altLang="ko-KR" b="1" dirty="0"/>
              <a:t>5. </a:t>
            </a:r>
            <a:r>
              <a:rPr lang="ko-KR" altLang="en-US" b="1" dirty="0"/>
              <a:t>자유로운 </a:t>
            </a:r>
            <a:r>
              <a:rPr lang="ko-KR" altLang="en-US" b="1" dirty="0" err="1" smtClean="0"/>
              <a:t>재배포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dirty="0" err="1" smtClean="0"/>
              <a:t>라이센스는</a:t>
            </a:r>
            <a:r>
              <a:rPr lang="ko-KR" altLang="en-US" dirty="0" smtClean="0"/>
              <a:t> </a:t>
            </a:r>
            <a:r>
              <a:rPr lang="ko-KR" altLang="en-US" dirty="0"/>
              <a:t>어떠한 단체에 대해서도 프로젝트 문서들을 팔거나 배포하는 것을 제한해서는 </a:t>
            </a:r>
            <a:r>
              <a:rPr lang="ko-KR" altLang="en-US" dirty="0" err="1"/>
              <a:t>안된다</a:t>
            </a:r>
            <a:r>
              <a:rPr lang="en-US" altLang="ko-KR" dirty="0"/>
              <a:t>. </a:t>
            </a:r>
            <a:r>
              <a:rPr lang="ko-KR" altLang="en-US" dirty="0" err="1"/>
              <a:t>라이센스는</a:t>
            </a:r>
            <a:r>
              <a:rPr lang="ko-KR" altLang="en-US" dirty="0"/>
              <a:t> 이러한 판매에 대한 사용료 및 로열티를 요구해서는 </a:t>
            </a:r>
            <a:r>
              <a:rPr lang="ko-KR" altLang="en-US" dirty="0" err="1"/>
              <a:t>안된다</a:t>
            </a:r>
            <a:r>
              <a:rPr lang="en-US" altLang="ko-KR" dirty="0"/>
              <a:t>. </a:t>
            </a:r>
            <a:r>
              <a:rPr lang="ko-KR" altLang="en-US" dirty="0" err="1"/>
              <a:t>라이센스는</a:t>
            </a:r>
            <a:r>
              <a:rPr lang="ko-KR" altLang="en-US" dirty="0"/>
              <a:t> 파생물의 판매에 사용료나 </a:t>
            </a:r>
            <a:r>
              <a:rPr lang="ko-KR" altLang="en-US" dirty="0" err="1"/>
              <a:t>라이센스를</a:t>
            </a:r>
            <a:r>
              <a:rPr lang="ko-KR" altLang="en-US" dirty="0"/>
              <a:t> 요구해서는 </a:t>
            </a:r>
            <a:r>
              <a:rPr lang="ko-KR" altLang="en-US" dirty="0" err="1"/>
              <a:t>안된다</a:t>
            </a:r>
            <a:r>
              <a:rPr lang="en-US" altLang="ko-KR" dirty="0"/>
              <a:t>.</a:t>
            </a:r>
          </a:p>
          <a:p>
            <a:pPr fontAlgn="base">
              <a:lnSpc>
                <a:spcPct val="170000"/>
              </a:lnSpc>
            </a:pPr>
            <a:r>
              <a:rPr lang="en-US" altLang="ko-KR" b="1" dirty="0" smtClean="0"/>
              <a:t>8</a:t>
            </a:r>
            <a:r>
              <a:rPr lang="en-US" altLang="ko-KR" b="1" dirty="0"/>
              <a:t>. </a:t>
            </a:r>
            <a:r>
              <a:rPr lang="ko-KR" altLang="en-US" b="1" dirty="0"/>
              <a:t>활동 분야에 대한 차별 </a:t>
            </a:r>
            <a:r>
              <a:rPr lang="ko-KR" altLang="en-US" b="1" dirty="0" smtClean="0"/>
              <a:t>금지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dirty="0" err="1" smtClean="0"/>
              <a:t>라이센스는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제조 된 하드웨어 포함</a:t>
            </a:r>
            <a:r>
              <a:rPr lang="en-US" altLang="ko-KR" dirty="0"/>
              <a:t>) </a:t>
            </a:r>
            <a:r>
              <a:rPr lang="ko-KR" altLang="en-US" dirty="0"/>
              <a:t>제작물의 특정 활동 분야에서의 이용을 제한해서는 </a:t>
            </a:r>
            <a:r>
              <a:rPr lang="ko-KR" altLang="en-US" dirty="0" err="1"/>
              <a:t>안된다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하드웨어가 사업에 사용되거나 핵 연구에 사용하는 것을 제한해서는 </a:t>
            </a:r>
            <a:r>
              <a:rPr lang="ko-KR" altLang="en-US" dirty="0" err="1"/>
              <a:t>안된다</a:t>
            </a:r>
            <a:r>
              <a:rPr lang="en-US" altLang="ko-KR" dirty="0" smtClean="0"/>
              <a:t>.</a:t>
            </a:r>
          </a:p>
          <a:p>
            <a:pPr algn="r"/>
            <a:r>
              <a:rPr lang="ko-KR" altLang="en-US" sz="2000" dirty="0" smtClean="0"/>
              <a:t>출처</a:t>
            </a:r>
            <a:r>
              <a:rPr lang="en-US" altLang="ko-KR" sz="2000" dirty="0" smtClean="0"/>
              <a:t> : </a:t>
            </a:r>
            <a:r>
              <a:rPr lang="en-US" altLang="ko-KR" sz="2000" dirty="0" smtClean="0">
                <a:hlinkClick r:id="rId3"/>
              </a:rPr>
              <a:t>http://www.oshwa.org/definition/korean/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3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</a:t>
            </a:r>
            <a:r>
              <a:rPr lang="en-US" altLang="ko-KR" b="1" dirty="0" err="1" smtClean="0"/>
              <a:t>Arduino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2005 </a:t>
            </a:r>
            <a:r>
              <a:rPr lang="ko-KR" altLang="en-US" dirty="0" smtClean="0"/>
              <a:t>에 이탈리아에서 시작된 프로젝트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대부분의 </a:t>
            </a:r>
            <a:r>
              <a:rPr lang="en-US" altLang="ko-KR" dirty="0" smtClean="0"/>
              <a:t>AVR </a:t>
            </a:r>
            <a:r>
              <a:rPr lang="ko-KR" altLang="en-US" dirty="0" smtClean="0"/>
              <a:t>기반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최근에는 </a:t>
            </a:r>
            <a:r>
              <a:rPr lang="en-US" altLang="ko-KR" dirty="0" smtClean="0"/>
              <a:t>ARM </a:t>
            </a:r>
            <a:r>
              <a:rPr lang="en-US" altLang="ko-KR" dirty="0" err="1" smtClean="0"/>
              <a:t>Coretex</a:t>
            </a:r>
            <a:r>
              <a:rPr lang="en-US" altLang="ko-KR" dirty="0"/>
              <a:t> </a:t>
            </a:r>
            <a:r>
              <a:rPr lang="ko-KR" altLang="en-US" smtClean="0"/>
              <a:t>계</a:t>
            </a:r>
            <a:r>
              <a:rPr lang="ko-KR" altLang="en-US" smtClean="0"/>
              <a:t>열 </a:t>
            </a:r>
            <a:r>
              <a:rPr lang="ko-KR" altLang="en-US" dirty="0" smtClean="0"/>
              <a:t>까지 확대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ISP </a:t>
            </a:r>
            <a:r>
              <a:rPr lang="ko-KR" altLang="en-US" dirty="0" smtClean="0"/>
              <a:t>나 </a:t>
            </a:r>
            <a:r>
              <a:rPr lang="en-US" altLang="ko-KR" dirty="0" err="1" smtClean="0"/>
              <a:t>jtag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장치 </a:t>
            </a:r>
            <a:r>
              <a:rPr lang="ko-KR" altLang="en-US" dirty="0" err="1" smtClean="0"/>
              <a:t>필요없이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USB </a:t>
            </a:r>
            <a:r>
              <a:rPr lang="ko-KR" altLang="en-US" dirty="0" smtClean="0"/>
              <a:t>만으로 개발이 가능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각종 </a:t>
            </a:r>
            <a:r>
              <a:rPr lang="en-US" altLang="ko-KR" dirty="0" smtClean="0"/>
              <a:t>OS (Linux / MAC / Windows) </a:t>
            </a:r>
            <a:r>
              <a:rPr lang="ko-KR" altLang="en-US" dirty="0" smtClean="0"/>
              <a:t>에서 개발가능 한 </a:t>
            </a:r>
            <a:r>
              <a:rPr lang="en-US" altLang="ko-KR" dirty="0" smtClean="0"/>
              <a:t>IDE Tool </a:t>
            </a:r>
            <a:r>
              <a:rPr lang="ko-KR" altLang="en-US" dirty="0" smtClean="0"/>
              <a:t>제공</a:t>
            </a:r>
            <a:endParaRPr lang="ko-KR" altLang="en-US" dirty="0"/>
          </a:p>
        </p:txBody>
      </p:sp>
      <p:pic>
        <p:nvPicPr>
          <p:cNvPr id="1026" name="Picture 2" descr="http://www.arduino.cc/new_home/assets/illu_what_is-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57" y="1690688"/>
            <a:ext cx="3407592" cy="26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</a:t>
            </a:r>
            <a:r>
              <a:rPr lang="en-US" altLang="ko-KR" b="1" dirty="0" err="1" smtClean="0"/>
              <a:t>Arduino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다양한 형태의 </a:t>
            </a:r>
            <a:r>
              <a:rPr lang="en-US" altLang="ko-KR" dirty="0" smtClean="0"/>
              <a:t>Board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40" y="2449283"/>
            <a:ext cx="7438230" cy="3574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590" y="6311900"/>
            <a:ext cx="461665" cy="263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3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- </a:t>
            </a:r>
            <a:r>
              <a:rPr lang="en-US" altLang="ko-KR" b="1" dirty="0" err="1" smtClean="0"/>
              <a:t>Arduino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583" y="1904644"/>
            <a:ext cx="3800475" cy="40671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058" y="1714143"/>
            <a:ext cx="3571875" cy="44481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796" y="1804630"/>
            <a:ext cx="37909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OSHW Platform – </a:t>
            </a:r>
            <a:r>
              <a:rPr lang="en-US" altLang="ko-KR" b="1" dirty="0" err="1" smtClean="0"/>
              <a:t>Arduino</a:t>
            </a:r>
            <a:r>
              <a:rPr lang="en-US" altLang="ko-KR" b="1" dirty="0" smtClean="0"/>
              <a:t> (UNO)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가장 활발히 사용되고 있는 </a:t>
            </a:r>
            <a:r>
              <a:rPr lang="en-US" altLang="ko-KR" dirty="0" err="1" smtClean="0"/>
              <a:t>uno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58" y="2743994"/>
            <a:ext cx="76485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1466</Words>
  <Application>Microsoft Office PowerPoint</Application>
  <PresentationFormat>와이드스크린</PresentationFormat>
  <Paragraphs>321</Paragraphs>
  <Slides>39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3" baseType="lpstr">
      <vt:lpstr>맑은 고딕</vt:lpstr>
      <vt:lpstr>Arial</vt:lpstr>
      <vt:lpstr>Wingdings</vt:lpstr>
      <vt:lpstr>Office 테마</vt:lpstr>
      <vt:lpstr>Open Source HW</vt:lpstr>
      <vt:lpstr>목차</vt:lpstr>
      <vt:lpstr>What is OSHW?</vt:lpstr>
      <vt:lpstr>What is OSHW? - OSHWA</vt:lpstr>
      <vt:lpstr>What is OSHW? – License</vt:lpstr>
      <vt:lpstr>OSHW Platform - Arduino</vt:lpstr>
      <vt:lpstr>OSHW Platform - Arduino</vt:lpstr>
      <vt:lpstr>OSHW Platform - Arduino</vt:lpstr>
      <vt:lpstr>OSHW Platform – Arduino (UNO)</vt:lpstr>
      <vt:lpstr>OSHW Platform – Arduino (UNO)</vt:lpstr>
      <vt:lpstr>OSHW Platform – Arduino (shield)</vt:lpstr>
      <vt:lpstr>OSHW Platform – Arduino (shield)</vt:lpstr>
      <vt:lpstr>OSHW Platform – Arduino (shield)</vt:lpstr>
      <vt:lpstr>OSHW Platform – Arduino (Market)</vt:lpstr>
      <vt:lpstr>OSHW Platform - Raspberry Pi</vt:lpstr>
      <vt:lpstr>OSHW Platform - Raspberry Pi</vt:lpstr>
      <vt:lpstr>OSHW Platform - Raspberry Pi</vt:lpstr>
      <vt:lpstr>OSHW Platform - Raspberry Pi</vt:lpstr>
      <vt:lpstr>OSHW Platform - Raspberry Pi</vt:lpstr>
      <vt:lpstr>OSHW Platform - Raspberry Pi</vt:lpstr>
      <vt:lpstr>OSHW Platform - Raspberry Pi</vt:lpstr>
      <vt:lpstr>OSHW Platform - Raspberry Pi</vt:lpstr>
      <vt:lpstr>OSHW Platform - Raspberry Pi</vt:lpstr>
      <vt:lpstr>OSHW Platform – Beagle Board</vt:lpstr>
      <vt:lpstr>OSHW Platform – Beagle Board</vt:lpstr>
      <vt:lpstr>OSHW Platform – Beagle Board</vt:lpstr>
      <vt:lpstr>OSHW Platform – Beagle Board</vt:lpstr>
      <vt:lpstr>OSHW Platform – ETC</vt:lpstr>
      <vt:lpstr>OSHW Platform – ETC</vt:lpstr>
      <vt:lpstr>OSHW Platform – ETC</vt:lpstr>
      <vt:lpstr>Commercial HW platform – Intel</vt:lpstr>
      <vt:lpstr>Commercial HW platform – Intel</vt:lpstr>
      <vt:lpstr>Commercial HW platform – Intel</vt:lpstr>
      <vt:lpstr>Commercial iot platform    – electric imp</vt:lpstr>
      <vt:lpstr>Commercial iot platform    – electric imp</vt:lpstr>
      <vt:lpstr>Commercial iot platform - Qualcomm</vt:lpstr>
      <vt:lpstr>Commercial iot platform – ARM</vt:lpstr>
      <vt:lpstr>Commercial iot platform – ARM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Chalalai Sarakor</dc:creator>
  <cp:lastModifiedBy>kyoung sik kim</cp:lastModifiedBy>
  <cp:revision>138</cp:revision>
  <dcterms:created xsi:type="dcterms:W3CDTF">2013-07-30T10:56:08Z</dcterms:created>
  <dcterms:modified xsi:type="dcterms:W3CDTF">2016-06-12T15:41:15Z</dcterms:modified>
</cp:coreProperties>
</file>